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2"/>
  </p:notesMasterIdLst>
  <p:sldIdLst>
    <p:sldId id="4196" r:id="rId2"/>
    <p:sldId id="4215" r:id="rId3"/>
    <p:sldId id="4216" r:id="rId4"/>
    <p:sldId id="4217" r:id="rId5"/>
    <p:sldId id="4222" r:id="rId6"/>
    <p:sldId id="4218" r:id="rId7"/>
    <p:sldId id="4219" r:id="rId8"/>
    <p:sldId id="4225" r:id="rId9"/>
    <p:sldId id="4231" r:id="rId10"/>
    <p:sldId id="4229" r:id="rId11"/>
    <p:sldId id="4236" r:id="rId12"/>
    <p:sldId id="4239" r:id="rId13"/>
    <p:sldId id="4237" r:id="rId14"/>
    <p:sldId id="4238" r:id="rId15"/>
    <p:sldId id="4235" r:id="rId16"/>
    <p:sldId id="4230" r:id="rId17"/>
    <p:sldId id="4232" r:id="rId18"/>
    <p:sldId id="4240" r:id="rId19"/>
    <p:sldId id="4221" r:id="rId20"/>
    <p:sldId id="4224" r:id="rId21"/>
  </p:sldIdLst>
  <p:sldSz cx="24377650" cy="13716000"/>
  <p:notesSz cx="9240838" cy="69548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9"/>
    <a:srgbClr val="EFF1F8"/>
    <a:srgbClr val="F2F2F2"/>
    <a:srgbClr val="373737"/>
    <a:srgbClr val="000000"/>
    <a:srgbClr val="5A5A66"/>
    <a:srgbClr val="626162"/>
    <a:srgbClr val="C4D4E2"/>
    <a:srgbClr val="CFCFCF"/>
    <a:srgbClr val="6255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0" autoAdjust="0"/>
    <p:restoredTop sz="95782" autoAdjust="0"/>
  </p:normalViewPr>
  <p:slideViewPr>
    <p:cSldViewPr snapToGrid="0" snapToObjects="1">
      <p:cViewPr varScale="1">
        <p:scale>
          <a:sx n="54" d="100"/>
          <a:sy n="54" d="100"/>
        </p:scale>
        <p:origin x="1116" y="162"/>
      </p:cViewPr>
      <p:guideLst>
        <p:guide pos="14470"/>
        <p:guide pos="7678"/>
        <p:guide orient="horz" pos="4320"/>
        <p:guide pos="12526"/>
        <p:guide orient="horz" pos="6984"/>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4363" cy="347742"/>
          </a:xfrm>
          <a:prstGeom prst="rect">
            <a:avLst/>
          </a:prstGeom>
        </p:spPr>
        <p:txBody>
          <a:bodyPr vert="horz" lIns="92546" tIns="46273" rIns="92546" bIns="46273"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5234337" y="0"/>
            <a:ext cx="4004363" cy="347742"/>
          </a:xfrm>
          <a:prstGeom prst="rect">
            <a:avLst/>
          </a:prstGeom>
        </p:spPr>
        <p:txBody>
          <a:bodyPr vert="horz" lIns="92546" tIns="46273" rIns="92546" bIns="46273" rtlCol="0"/>
          <a:lstStyle>
            <a:lvl1pPr algn="r">
              <a:defRPr sz="1200" b="0" i="0">
                <a:latin typeface="Montserrat Light" charset="0"/>
              </a:defRPr>
            </a:lvl1pPr>
          </a:lstStyle>
          <a:p>
            <a:fld id="{EFC10EE1-B198-C942-8235-326C972CBB30}" type="datetimeFigureOut">
              <a:rPr lang="en-US" smtClean="0"/>
              <a:pPr/>
              <a:t>1/18/2024</a:t>
            </a:fld>
            <a:endParaRPr lang="en-US" dirty="0"/>
          </a:p>
        </p:txBody>
      </p:sp>
      <p:sp>
        <p:nvSpPr>
          <p:cNvPr id="4" name="Slide Image Placeholder 3"/>
          <p:cNvSpPr>
            <a:spLocks noGrp="1" noRot="1" noChangeAspect="1"/>
          </p:cNvSpPr>
          <p:nvPr>
            <p:ph type="sldImg" idx="2"/>
          </p:nvPr>
        </p:nvSpPr>
        <p:spPr>
          <a:xfrm>
            <a:off x="2305050" y="522288"/>
            <a:ext cx="4630738" cy="2606675"/>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924084" y="3303548"/>
            <a:ext cx="7392670" cy="3129677"/>
          </a:xfrm>
          <a:prstGeom prst="rect">
            <a:avLst/>
          </a:prstGeom>
        </p:spPr>
        <p:txBody>
          <a:bodyPr vert="horz" lIns="92546" tIns="46273" rIns="92546" bIns="4627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5889"/>
            <a:ext cx="4004363" cy="347742"/>
          </a:xfrm>
          <a:prstGeom prst="rect">
            <a:avLst/>
          </a:prstGeom>
        </p:spPr>
        <p:txBody>
          <a:bodyPr vert="horz" lIns="92546" tIns="46273" rIns="92546" bIns="46273"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5234337" y="6605889"/>
            <a:ext cx="4004363" cy="347742"/>
          </a:xfrm>
          <a:prstGeom prst="rect">
            <a:avLst/>
          </a:prstGeom>
        </p:spPr>
        <p:txBody>
          <a:bodyPr vert="horz" lIns="92546" tIns="46273" rIns="92546" bIns="46273"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80624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02A984B-4277-7541-80D8-E826DE7DCB12}"/>
              </a:ext>
            </a:extLst>
          </p:cNvPr>
          <p:cNvSpPr>
            <a:spLocks noGrp="1"/>
          </p:cNvSpPr>
          <p:nvPr>
            <p:ph type="pic" sz="quarter" idx="14"/>
          </p:nvPr>
        </p:nvSpPr>
        <p:spPr>
          <a:xfrm>
            <a:off x="9767718" y="0"/>
            <a:ext cx="14609931" cy="624195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61649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02A984B-4277-7541-80D8-E826DE7DCB12}"/>
              </a:ext>
            </a:extLst>
          </p:cNvPr>
          <p:cNvSpPr>
            <a:spLocks noGrp="1"/>
          </p:cNvSpPr>
          <p:nvPr>
            <p:ph type="pic" sz="quarter" idx="14"/>
          </p:nvPr>
        </p:nvSpPr>
        <p:spPr>
          <a:xfrm>
            <a:off x="0" y="0"/>
            <a:ext cx="14609931" cy="624195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52366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02A984B-4277-7541-80D8-E826DE7DCB12}"/>
              </a:ext>
            </a:extLst>
          </p:cNvPr>
          <p:cNvSpPr>
            <a:spLocks noGrp="1"/>
          </p:cNvSpPr>
          <p:nvPr>
            <p:ph type="pic" sz="quarter" idx="14"/>
          </p:nvPr>
        </p:nvSpPr>
        <p:spPr>
          <a:xfrm>
            <a:off x="14052884" y="0"/>
            <a:ext cx="10324766"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12346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02A984B-4277-7541-80D8-E826DE7DCB12}"/>
              </a:ext>
            </a:extLst>
          </p:cNvPr>
          <p:cNvSpPr>
            <a:spLocks noGrp="1"/>
          </p:cNvSpPr>
          <p:nvPr>
            <p:ph type="pic" sz="quarter" idx="14"/>
          </p:nvPr>
        </p:nvSpPr>
        <p:spPr>
          <a:xfrm>
            <a:off x="13742302" y="1660400"/>
            <a:ext cx="9294216" cy="103952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010437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02A984B-4277-7541-80D8-E826DE7DCB12}"/>
              </a:ext>
            </a:extLst>
          </p:cNvPr>
          <p:cNvSpPr>
            <a:spLocks noGrp="1"/>
          </p:cNvSpPr>
          <p:nvPr>
            <p:ph type="pic" sz="quarter" idx="14"/>
          </p:nvPr>
        </p:nvSpPr>
        <p:spPr>
          <a:xfrm>
            <a:off x="0" y="0"/>
            <a:ext cx="10324766"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121741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02A984B-4277-7541-80D8-E826DE7DCB12}"/>
              </a:ext>
            </a:extLst>
          </p:cNvPr>
          <p:cNvSpPr>
            <a:spLocks noGrp="1"/>
          </p:cNvSpPr>
          <p:nvPr>
            <p:ph type="pic" sz="quarter" idx="14"/>
          </p:nvPr>
        </p:nvSpPr>
        <p:spPr>
          <a:xfrm>
            <a:off x="3154046" y="1660400"/>
            <a:ext cx="9294216" cy="103952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425640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72108" y="-342899"/>
            <a:ext cx="25121868" cy="987191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667412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DD6BF72-E385-5C4C-B81C-F4C88272A488}"/>
              </a:ext>
            </a:extLst>
          </p:cNvPr>
          <p:cNvSpPr>
            <a:spLocks noGrp="1"/>
          </p:cNvSpPr>
          <p:nvPr>
            <p:ph type="pic" sz="quarter" idx="14"/>
          </p:nvPr>
        </p:nvSpPr>
        <p:spPr>
          <a:xfrm>
            <a:off x="-372108" y="9875519"/>
            <a:ext cx="25121868" cy="418337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24936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Full Imag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DD6BF72-E385-5C4C-B81C-F4C88272A488}"/>
              </a:ext>
            </a:extLst>
          </p:cNvPr>
          <p:cNvSpPr>
            <a:spLocks noGrp="1"/>
          </p:cNvSpPr>
          <p:nvPr>
            <p:ph type="pic" sz="quarter" idx="14"/>
          </p:nvPr>
        </p:nvSpPr>
        <p:spPr>
          <a:xfrm>
            <a:off x="2031946" y="5491683"/>
            <a:ext cx="6602880" cy="6249213"/>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EA4C10D2-8404-4440-AAF0-B7C07DA3445F}"/>
              </a:ext>
            </a:extLst>
          </p:cNvPr>
          <p:cNvSpPr>
            <a:spLocks noGrp="1"/>
          </p:cNvSpPr>
          <p:nvPr>
            <p:ph type="pic" sz="quarter" idx="15"/>
          </p:nvPr>
        </p:nvSpPr>
        <p:spPr>
          <a:xfrm>
            <a:off x="8833637" y="5491683"/>
            <a:ext cx="6602880" cy="6249213"/>
          </a:xfrm>
          <a:prstGeom prst="rect">
            <a:avLst/>
          </a:prstGeom>
          <a:solidFill>
            <a:schemeClr val="bg1">
              <a:lumMod val="95000"/>
            </a:schemeClr>
          </a:solidFill>
        </p:spPr>
        <p:txBody>
          <a:bodyPr>
            <a:normAutofit/>
          </a:bodyPr>
          <a:lstStyle>
            <a:lvl1pPr>
              <a:defRPr sz="2101"/>
            </a:lvl1pPr>
          </a:lstStyle>
          <a:p>
            <a:endParaRPr lang="en-US"/>
          </a:p>
        </p:txBody>
      </p:sp>
      <p:sp>
        <p:nvSpPr>
          <p:cNvPr id="9" name="Picture Placeholder 8">
            <a:extLst>
              <a:ext uri="{FF2B5EF4-FFF2-40B4-BE49-F238E27FC236}">
                <a16:creationId xmlns:a16="http://schemas.microsoft.com/office/drawing/2014/main" id="{317AE561-7769-BC40-BF5E-4DC04A2BCCD5}"/>
              </a:ext>
            </a:extLst>
          </p:cNvPr>
          <p:cNvSpPr>
            <a:spLocks noGrp="1"/>
          </p:cNvSpPr>
          <p:nvPr>
            <p:ph type="pic" sz="quarter" idx="16"/>
          </p:nvPr>
        </p:nvSpPr>
        <p:spPr>
          <a:xfrm>
            <a:off x="15635327" y="5491683"/>
            <a:ext cx="6602880" cy="624921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299336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72108" y="-342899"/>
            <a:ext cx="11235179" cy="1440179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76315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72108" y="-342899"/>
            <a:ext cx="25121868" cy="1440179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9899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3514575" y="-342899"/>
            <a:ext cx="11235179" cy="1440179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192132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72108" y="-342899"/>
            <a:ext cx="12560932" cy="1440179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36967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4196969" y="4936499"/>
            <a:ext cx="3621024" cy="3621024"/>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DAB91FF0-8E96-364E-A940-E3564C466595}"/>
              </a:ext>
            </a:extLst>
          </p:cNvPr>
          <p:cNvSpPr>
            <a:spLocks noGrp="1"/>
          </p:cNvSpPr>
          <p:nvPr>
            <p:ph type="pic" sz="quarter" idx="15"/>
          </p:nvPr>
        </p:nvSpPr>
        <p:spPr>
          <a:xfrm>
            <a:off x="10378313" y="4936499"/>
            <a:ext cx="3621024" cy="3621024"/>
          </a:xfrm>
          <a:prstGeom prst="rect">
            <a:avLst/>
          </a:prstGeom>
          <a:solidFill>
            <a:schemeClr val="bg1">
              <a:lumMod val="95000"/>
            </a:schemeClr>
          </a:solidFill>
        </p:spPr>
        <p:txBody>
          <a:bodyPr>
            <a:normAutofit/>
          </a:bodyPr>
          <a:lstStyle>
            <a:lvl1pPr>
              <a:defRPr sz="2101"/>
            </a:lvl1pPr>
          </a:lstStyle>
          <a:p>
            <a:endParaRPr lang="en-US"/>
          </a:p>
        </p:txBody>
      </p:sp>
      <p:sp>
        <p:nvSpPr>
          <p:cNvPr id="7" name="Picture Placeholder 8">
            <a:extLst>
              <a:ext uri="{FF2B5EF4-FFF2-40B4-BE49-F238E27FC236}">
                <a16:creationId xmlns:a16="http://schemas.microsoft.com/office/drawing/2014/main" id="{2ED59F97-07CC-554E-A80D-770118BE4AE6}"/>
              </a:ext>
            </a:extLst>
          </p:cNvPr>
          <p:cNvSpPr>
            <a:spLocks noGrp="1"/>
          </p:cNvSpPr>
          <p:nvPr>
            <p:ph type="pic" sz="quarter" idx="16"/>
          </p:nvPr>
        </p:nvSpPr>
        <p:spPr>
          <a:xfrm>
            <a:off x="16559657" y="4936499"/>
            <a:ext cx="3621024" cy="362102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3857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2188824" y="0"/>
            <a:ext cx="12188825"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0938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9574074" y="5119652"/>
            <a:ext cx="2466655" cy="2466655"/>
          </a:xfrm>
          <a:prstGeom prst="rect">
            <a:avLst/>
          </a:prstGeom>
          <a:solidFill>
            <a:schemeClr val="bg1">
              <a:lumMod val="95000"/>
            </a:schemeClr>
          </a:solidFill>
        </p:spPr>
        <p:txBody>
          <a:bodyPr>
            <a:normAutofit/>
          </a:bodyPr>
          <a:lstStyle>
            <a:lvl1pPr>
              <a:defRPr sz="2101"/>
            </a:lvl1pPr>
          </a:lstStyle>
          <a:p>
            <a:endParaRPr lang="en-US"/>
          </a:p>
        </p:txBody>
      </p:sp>
      <p:sp>
        <p:nvSpPr>
          <p:cNvPr id="4" name="Rectangle 3">
            <a:extLst>
              <a:ext uri="{FF2B5EF4-FFF2-40B4-BE49-F238E27FC236}">
                <a16:creationId xmlns:a16="http://schemas.microsoft.com/office/drawing/2014/main" id="{2B473C77-6337-A043-93D6-6286B14DCE50}"/>
              </a:ext>
            </a:extLst>
          </p:cNvPr>
          <p:cNvSpPr/>
          <p:nvPr userDrawn="1"/>
        </p:nvSpPr>
        <p:spPr>
          <a:xfrm>
            <a:off x="9574074" y="9565529"/>
            <a:ext cx="2466655" cy="2466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F9742FD-FE4B-B145-A254-A793ADA2B9DA}"/>
              </a:ext>
            </a:extLst>
          </p:cNvPr>
          <p:cNvSpPr/>
          <p:nvPr userDrawn="1"/>
        </p:nvSpPr>
        <p:spPr>
          <a:xfrm>
            <a:off x="16087192" y="5119652"/>
            <a:ext cx="2466655" cy="2466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98126-0795-2A48-9693-533ECB1259F5}"/>
              </a:ext>
            </a:extLst>
          </p:cNvPr>
          <p:cNvSpPr/>
          <p:nvPr userDrawn="1"/>
        </p:nvSpPr>
        <p:spPr>
          <a:xfrm>
            <a:off x="16087192" y="9565529"/>
            <a:ext cx="2466655" cy="2466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0712F6E9-B7C1-9949-AD0D-FB080D99957F}"/>
              </a:ext>
            </a:extLst>
          </p:cNvPr>
          <p:cNvSpPr>
            <a:spLocks noGrp="1"/>
          </p:cNvSpPr>
          <p:nvPr>
            <p:ph type="pic" sz="quarter" idx="15"/>
          </p:nvPr>
        </p:nvSpPr>
        <p:spPr>
          <a:xfrm>
            <a:off x="16087192" y="5119652"/>
            <a:ext cx="2466655" cy="2466655"/>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D31C1C09-5D5A-E64B-B533-905D56141D10}"/>
              </a:ext>
            </a:extLst>
          </p:cNvPr>
          <p:cNvSpPr>
            <a:spLocks noGrp="1"/>
          </p:cNvSpPr>
          <p:nvPr>
            <p:ph type="pic" sz="quarter" idx="16"/>
          </p:nvPr>
        </p:nvSpPr>
        <p:spPr>
          <a:xfrm>
            <a:off x="9574074" y="9565529"/>
            <a:ext cx="2466655" cy="2466655"/>
          </a:xfrm>
          <a:prstGeom prst="rect">
            <a:avLst/>
          </a:prstGeom>
          <a:solidFill>
            <a:schemeClr val="bg1">
              <a:lumMod val="95000"/>
            </a:schemeClr>
          </a:solidFill>
        </p:spPr>
        <p:txBody>
          <a:bodyPr>
            <a:normAutofit/>
          </a:bodyPr>
          <a:lstStyle>
            <a:lvl1pPr>
              <a:defRPr sz="2101"/>
            </a:lvl1pPr>
          </a:lstStyle>
          <a:p>
            <a:endParaRPr lang="en-US"/>
          </a:p>
        </p:txBody>
      </p:sp>
      <p:sp>
        <p:nvSpPr>
          <p:cNvPr id="9" name="Picture Placeholder 8">
            <a:extLst>
              <a:ext uri="{FF2B5EF4-FFF2-40B4-BE49-F238E27FC236}">
                <a16:creationId xmlns:a16="http://schemas.microsoft.com/office/drawing/2014/main" id="{548F1DB5-AF9E-F145-A8F0-6763C529910B}"/>
              </a:ext>
            </a:extLst>
          </p:cNvPr>
          <p:cNvSpPr>
            <a:spLocks noGrp="1"/>
          </p:cNvSpPr>
          <p:nvPr>
            <p:ph type="pic" sz="quarter" idx="17"/>
          </p:nvPr>
        </p:nvSpPr>
        <p:spPr>
          <a:xfrm>
            <a:off x="16087192" y="9565529"/>
            <a:ext cx="2466655" cy="2466655"/>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640255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Full Imag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E65A69BF-A73B-3545-9494-C05FC21D55D3}"/>
              </a:ext>
            </a:extLst>
          </p:cNvPr>
          <p:cNvSpPr>
            <a:spLocks noGrp="1"/>
          </p:cNvSpPr>
          <p:nvPr>
            <p:ph type="pic" sz="quarter" idx="14"/>
          </p:nvPr>
        </p:nvSpPr>
        <p:spPr>
          <a:xfrm>
            <a:off x="12188824" y="-342899"/>
            <a:ext cx="12560936" cy="1440179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853514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Full Imag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E65A69BF-A73B-3545-9494-C05FC21D55D3}"/>
              </a:ext>
            </a:extLst>
          </p:cNvPr>
          <p:cNvSpPr>
            <a:spLocks noGrp="1"/>
          </p:cNvSpPr>
          <p:nvPr>
            <p:ph type="pic" sz="quarter" idx="14"/>
          </p:nvPr>
        </p:nvSpPr>
        <p:spPr>
          <a:xfrm>
            <a:off x="10160000" y="1660401"/>
            <a:ext cx="12616245" cy="1058007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74081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14248590" y="-342899"/>
            <a:ext cx="10501170" cy="14401798"/>
          </a:xfrm>
          <a:prstGeom prst="rect">
            <a:avLst/>
          </a:prstGeom>
          <a:solidFill>
            <a:schemeClr val="bg1">
              <a:lumMod val="95000"/>
            </a:schemeClr>
          </a:solidFill>
        </p:spPr>
        <p:txBody>
          <a:bodyPr>
            <a:normAutofit/>
          </a:bodyPr>
          <a:lstStyle>
            <a:lvl1pPr>
              <a:defRPr sz="2101"/>
            </a:lvl1pPr>
          </a:lstStyle>
          <a:p>
            <a:endParaRPr lang="en-US"/>
          </a:p>
        </p:txBody>
      </p:sp>
      <p:sp>
        <p:nvSpPr>
          <p:cNvPr id="11" name="Picture Placeholder 8">
            <a:extLst>
              <a:ext uri="{FF2B5EF4-FFF2-40B4-BE49-F238E27FC236}">
                <a16:creationId xmlns:a16="http://schemas.microsoft.com/office/drawing/2014/main" id="{407083D2-1934-0342-BC50-5282DAF3DA38}"/>
              </a:ext>
            </a:extLst>
          </p:cNvPr>
          <p:cNvSpPr>
            <a:spLocks noGrp="1"/>
          </p:cNvSpPr>
          <p:nvPr userDrawn="1">
            <p:ph type="pic" sz="quarter" idx="15"/>
          </p:nvPr>
        </p:nvSpPr>
        <p:spPr>
          <a:xfrm>
            <a:off x="12624743" y="1248905"/>
            <a:ext cx="3260036" cy="3260032"/>
          </a:xfrm>
          <a:prstGeom prst="ellipse">
            <a:avLst/>
          </a:prstGeom>
          <a:solidFill>
            <a:schemeClr val="bg1">
              <a:lumMod val="95000"/>
            </a:schemeClr>
          </a:solidFill>
        </p:spPr>
        <p:txBody>
          <a:bodyPr>
            <a:normAutofit/>
          </a:bodyPr>
          <a:lstStyle>
            <a:lvl1pPr>
              <a:defRPr sz="2101"/>
            </a:lvl1pPr>
          </a:lstStyle>
          <a:p>
            <a:endParaRPr lang="en-US" dirty="0"/>
          </a:p>
        </p:txBody>
      </p:sp>
      <p:sp>
        <p:nvSpPr>
          <p:cNvPr id="12" name="Picture Placeholder 8">
            <a:extLst>
              <a:ext uri="{FF2B5EF4-FFF2-40B4-BE49-F238E27FC236}">
                <a16:creationId xmlns:a16="http://schemas.microsoft.com/office/drawing/2014/main" id="{BFBD40D6-7E67-8D43-94E4-F7B8BC022EB9}"/>
              </a:ext>
            </a:extLst>
          </p:cNvPr>
          <p:cNvSpPr>
            <a:spLocks noGrp="1"/>
          </p:cNvSpPr>
          <p:nvPr>
            <p:ph type="pic" sz="quarter" idx="16"/>
          </p:nvPr>
        </p:nvSpPr>
        <p:spPr>
          <a:xfrm>
            <a:off x="12624743" y="5227984"/>
            <a:ext cx="3260036" cy="3260032"/>
          </a:xfrm>
          <a:prstGeom prst="ellipse">
            <a:avLst/>
          </a:prstGeom>
          <a:solidFill>
            <a:schemeClr val="bg1">
              <a:lumMod val="95000"/>
            </a:schemeClr>
          </a:solidFill>
        </p:spPr>
        <p:txBody>
          <a:bodyPr>
            <a:normAutofit/>
          </a:bodyPr>
          <a:lstStyle>
            <a:lvl1pPr>
              <a:defRPr sz="2101"/>
            </a:lvl1pPr>
          </a:lstStyle>
          <a:p>
            <a:endParaRPr lang="en-US" dirty="0"/>
          </a:p>
        </p:txBody>
      </p:sp>
      <p:sp>
        <p:nvSpPr>
          <p:cNvPr id="13" name="Picture Placeholder 8">
            <a:extLst>
              <a:ext uri="{FF2B5EF4-FFF2-40B4-BE49-F238E27FC236}">
                <a16:creationId xmlns:a16="http://schemas.microsoft.com/office/drawing/2014/main" id="{F9D40113-73BE-D940-B362-FC1479F5E7B7}"/>
              </a:ext>
            </a:extLst>
          </p:cNvPr>
          <p:cNvSpPr>
            <a:spLocks noGrp="1"/>
          </p:cNvSpPr>
          <p:nvPr>
            <p:ph type="pic" sz="quarter" idx="17"/>
          </p:nvPr>
        </p:nvSpPr>
        <p:spPr>
          <a:xfrm>
            <a:off x="12624743" y="9200895"/>
            <a:ext cx="3260036" cy="3260032"/>
          </a:xfrm>
          <a:prstGeom prst="ellipse">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319176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0" y="-1"/>
            <a:ext cx="14380360" cy="137160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707813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13807438" y="-1"/>
            <a:ext cx="10570211" cy="853578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9600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586FD3E8-B896-EF42-8DE9-55BE89A8951D}"/>
              </a:ext>
            </a:extLst>
          </p:cNvPr>
          <p:cNvSpPr>
            <a:spLocks noGrp="1"/>
          </p:cNvSpPr>
          <p:nvPr>
            <p:ph type="pic" sz="quarter" idx="14"/>
          </p:nvPr>
        </p:nvSpPr>
        <p:spPr>
          <a:xfrm>
            <a:off x="-372108" y="-342899"/>
            <a:ext cx="25121868" cy="853781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292424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9997290" y="-1"/>
            <a:ext cx="14380360" cy="137160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78853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12303110" y="-1"/>
            <a:ext cx="12074539" cy="853439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322107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0" y="0"/>
            <a:ext cx="24377649" cy="6858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591273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0" y="6858000"/>
            <a:ext cx="24377649" cy="6858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697219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8125883" y="0"/>
            <a:ext cx="8125885"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248420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0" y="0"/>
            <a:ext cx="8125885"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756519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8125883" y="0"/>
            <a:ext cx="8125885"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03450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16251765" y="0"/>
            <a:ext cx="8125885"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324524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5" y="0"/>
            <a:ext cx="16251768"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075417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5" y="6857998"/>
            <a:ext cx="16141149" cy="68580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72649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FEE2DFDB-2A70-9044-ACA0-66674943287A}"/>
              </a:ext>
            </a:extLst>
          </p:cNvPr>
          <p:cNvSpPr>
            <a:spLocks noGrp="1"/>
          </p:cNvSpPr>
          <p:nvPr>
            <p:ph type="pic" sz="quarter" idx="15"/>
          </p:nvPr>
        </p:nvSpPr>
        <p:spPr>
          <a:xfrm>
            <a:off x="10558797" y="5068955"/>
            <a:ext cx="3260036" cy="3260032"/>
          </a:xfrm>
          <a:prstGeom prst="ellipse">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400764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DE0A87-A592-9E49-A1C3-A20C223A644E}"/>
              </a:ext>
            </a:extLst>
          </p:cNvPr>
          <p:cNvSpPr>
            <a:spLocks noGrp="1"/>
          </p:cNvSpPr>
          <p:nvPr>
            <p:ph type="pic" sz="quarter" idx="14"/>
          </p:nvPr>
        </p:nvSpPr>
        <p:spPr>
          <a:xfrm>
            <a:off x="8125882" y="0"/>
            <a:ext cx="16251768" cy="1371599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823656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Full Imag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9A50A48B-87A1-5B40-9ED8-0E1011170DD8}"/>
              </a:ext>
            </a:extLst>
          </p:cNvPr>
          <p:cNvSpPr>
            <a:spLocks noGrp="1"/>
          </p:cNvSpPr>
          <p:nvPr>
            <p:ph type="pic" sz="quarter" idx="14"/>
          </p:nvPr>
        </p:nvSpPr>
        <p:spPr>
          <a:xfrm>
            <a:off x="-372108" y="5333199"/>
            <a:ext cx="25121868" cy="8725700"/>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CD54D694-91A6-5846-97CD-D0F0E1B66948}"/>
              </a:ext>
            </a:extLst>
          </p:cNvPr>
          <p:cNvSpPr>
            <a:spLocks noGrp="1"/>
          </p:cNvSpPr>
          <p:nvPr>
            <p:ph type="pic" sz="quarter" idx="15"/>
          </p:nvPr>
        </p:nvSpPr>
        <p:spPr>
          <a:xfrm>
            <a:off x="14678053" y="2320626"/>
            <a:ext cx="5084935" cy="900176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772486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Full Im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AFD14834-C1DC-F041-A10B-BDB81647971D}"/>
              </a:ext>
            </a:extLst>
          </p:cNvPr>
          <p:cNvSpPr>
            <a:spLocks noGrp="1"/>
          </p:cNvSpPr>
          <p:nvPr>
            <p:ph type="pic" sz="quarter" idx="14"/>
          </p:nvPr>
        </p:nvSpPr>
        <p:spPr>
          <a:xfrm>
            <a:off x="14864064" y="-342899"/>
            <a:ext cx="9885695" cy="14401798"/>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CD54D694-91A6-5846-97CD-D0F0E1B66948}"/>
              </a:ext>
            </a:extLst>
          </p:cNvPr>
          <p:cNvSpPr>
            <a:spLocks noGrp="1"/>
          </p:cNvSpPr>
          <p:nvPr>
            <p:ph type="pic" sz="quarter" idx="15"/>
          </p:nvPr>
        </p:nvSpPr>
        <p:spPr>
          <a:xfrm>
            <a:off x="12501434" y="2682328"/>
            <a:ext cx="4701590" cy="834710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706062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Full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D54D694-91A6-5846-97CD-D0F0E1B66948}"/>
              </a:ext>
            </a:extLst>
          </p:cNvPr>
          <p:cNvSpPr>
            <a:spLocks noGrp="1"/>
          </p:cNvSpPr>
          <p:nvPr>
            <p:ph type="pic" sz="quarter" idx="15"/>
          </p:nvPr>
        </p:nvSpPr>
        <p:spPr>
          <a:xfrm>
            <a:off x="14767697" y="3269001"/>
            <a:ext cx="12078137" cy="7510206"/>
          </a:xfrm>
          <a:prstGeom prst="rect">
            <a:avLst/>
          </a:prstGeom>
          <a:solidFill>
            <a:schemeClr val="bg1">
              <a:lumMod val="95000"/>
            </a:schemeClr>
          </a:solidFill>
        </p:spPr>
        <p:txBody>
          <a:bodyPr>
            <a:normAutofit/>
          </a:bodyPr>
          <a:lstStyle>
            <a:lvl1pPr>
              <a:defRPr sz="2101"/>
            </a:lvl1pPr>
          </a:lstStyle>
          <a:p>
            <a:endParaRPr lang="en-US" dirty="0"/>
          </a:p>
        </p:txBody>
      </p:sp>
      <p:sp>
        <p:nvSpPr>
          <p:cNvPr id="9" name="Picture Placeholder 8">
            <a:extLst>
              <a:ext uri="{FF2B5EF4-FFF2-40B4-BE49-F238E27FC236}">
                <a16:creationId xmlns:a16="http://schemas.microsoft.com/office/drawing/2014/main" id="{B09693B8-6840-3B40-9D82-4CAC71E86124}"/>
              </a:ext>
            </a:extLst>
          </p:cNvPr>
          <p:cNvSpPr>
            <a:spLocks noGrp="1"/>
          </p:cNvSpPr>
          <p:nvPr>
            <p:ph type="pic" sz="quarter" idx="16"/>
          </p:nvPr>
        </p:nvSpPr>
        <p:spPr>
          <a:xfrm>
            <a:off x="8546033" y="5051543"/>
            <a:ext cx="9800328" cy="6093860"/>
          </a:xfrm>
          <a:prstGeom prst="rect">
            <a:avLst/>
          </a:prstGeom>
          <a:solidFill>
            <a:schemeClr val="bg1">
              <a:lumMod val="95000"/>
            </a:schemeClr>
          </a:solidFill>
        </p:spPr>
        <p:txBody>
          <a:bodyPr>
            <a:normAutofit/>
          </a:bodyPr>
          <a:lstStyle>
            <a:lvl1pPr>
              <a:defRPr sz="2101"/>
            </a:lvl1pPr>
          </a:lstStyle>
          <a:p>
            <a:endParaRPr lang="en-US" dirty="0"/>
          </a:p>
        </p:txBody>
      </p:sp>
      <p:sp>
        <p:nvSpPr>
          <p:cNvPr id="10" name="Picture Placeholder 8">
            <a:extLst>
              <a:ext uri="{FF2B5EF4-FFF2-40B4-BE49-F238E27FC236}">
                <a16:creationId xmlns:a16="http://schemas.microsoft.com/office/drawing/2014/main" id="{4BD55C88-1E4B-DA43-AF5B-73D80492DD23}"/>
              </a:ext>
            </a:extLst>
          </p:cNvPr>
          <p:cNvSpPr>
            <a:spLocks noGrp="1"/>
          </p:cNvSpPr>
          <p:nvPr>
            <p:ph type="pic" sz="quarter" idx="17"/>
          </p:nvPr>
        </p:nvSpPr>
        <p:spPr>
          <a:xfrm>
            <a:off x="3088294" y="6611828"/>
            <a:ext cx="7806530" cy="4854112"/>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554805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Full Im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C4FAB76-2D5F-0445-A79B-E20789D51EE9}"/>
              </a:ext>
            </a:extLst>
          </p:cNvPr>
          <p:cNvSpPr>
            <a:spLocks noGrp="1"/>
          </p:cNvSpPr>
          <p:nvPr>
            <p:ph type="pic" sz="quarter" idx="14"/>
          </p:nvPr>
        </p:nvSpPr>
        <p:spPr>
          <a:xfrm>
            <a:off x="-372108" y="5333199"/>
            <a:ext cx="25121868" cy="8725700"/>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CD54D694-91A6-5846-97CD-D0F0E1B66948}"/>
              </a:ext>
            </a:extLst>
          </p:cNvPr>
          <p:cNvSpPr>
            <a:spLocks noGrp="1"/>
          </p:cNvSpPr>
          <p:nvPr>
            <p:ph type="pic" sz="quarter" idx="15"/>
          </p:nvPr>
        </p:nvSpPr>
        <p:spPr>
          <a:xfrm>
            <a:off x="3773745" y="2355388"/>
            <a:ext cx="6765601" cy="9075896"/>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4177276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Full Imag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329D0FE5-5833-4640-A3CD-06A19FC9F016}"/>
              </a:ext>
            </a:extLst>
          </p:cNvPr>
          <p:cNvSpPr>
            <a:spLocks noGrp="1"/>
          </p:cNvSpPr>
          <p:nvPr>
            <p:ph type="pic" sz="quarter" idx="15"/>
          </p:nvPr>
        </p:nvSpPr>
        <p:spPr>
          <a:xfrm>
            <a:off x="-372108" y="-342899"/>
            <a:ext cx="9885689" cy="14401798"/>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3C4FAB76-2D5F-0445-A79B-E20789D51EE9}"/>
              </a:ext>
            </a:extLst>
          </p:cNvPr>
          <p:cNvSpPr>
            <a:spLocks noGrp="1"/>
          </p:cNvSpPr>
          <p:nvPr>
            <p:ph type="pic" sz="quarter" idx="14"/>
          </p:nvPr>
        </p:nvSpPr>
        <p:spPr>
          <a:xfrm>
            <a:off x="4542824" y="2355388"/>
            <a:ext cx="6765601" cy="9075897"/>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126045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Full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1C8B6E6D-6885-DA4E-B7D0-737B18291A16}"/>
              </a:ext>
            </a:extLst>
          </p:cNvPr>
          <p:cNvSpPr>
            <a:spLocks noGrp="1"/>
          </p:cNvSpPr>
          <p:nvPr>
            <p:ph type="pic" sz="quarter" idx="15"/>
          </p:nvPr>
        </p:nvSpPr>
        <p:spPr>
          <a:xfrm>
            <a:off x="14276414" y="-342899"/>
            <a:ext cx="10473346" cy="14401798"/>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3C4FAB76-2D5F-0445-A79B-E20789D51EE9}"/>
              </a:ext>
            </a:extLst>
          </p:cNvPr>
          <p:cNvSpPr>
            <a:spLocks noGrp="1"/>
          </p:cNvSpPr>
          <p:nvPr>
            <p:ph type="pic" sz="quarter" idx="14"/>
          </p:nvPr>
        </p:nvSpPr>
        <p:spPr>
          <a:xfrm>
            <a:off x="12402899" y="4653731"/>
            <a:ext cx="3578950" cy="4408537"/>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77280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BE1C5C71-5DF6-6C4E-89D0-8519ADFC08B3}"/>
              </a:ext>
            </a:extLst>
          </p:cNvPr>
          <p:cNvSpPr>
            <a:spLocks noGrp="1"/>
          </p:cNvSpPr>
          <p:nvPr>
            <p:ph type="pic" sz="quarter" idx="15"/>
          </p:nvPr>
        </p:nvSpPr>
        <p:spPr>
          <a:xfrm>
            <a:off x="-372108" y="5333199"/>
            <a:ext cx="25121868" cy="8725700"/>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3C4FAB76-2D5F-0445-A79B-E20789D51EE9}"/>
              </a:ext>
            </a:extLst>
          </p:cNvPr>
          <p:cNvSpPr>
            <a:spLocks noGrp="1"/>
          </p:cNvSpPr>
          <p:nvPr>
            <p:ph type="pic" sz="quarter" idx="14"/>
          </p:nvPr>
        </p:nvSpPr>
        <p:spPr>
          <a:xfrm>
            <a:off x="14414517" y="1727666"/>
            <a:ext cx="14397571" cy="8952433"/>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4289896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Full Im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C4FAB76-2D5F-0445-A79B-E20789D51EE9}"/>
              </a:ext>
            </a:extLst>
          </p:cNvPr>
          <p:cNvSpPr>
            <a:spLocks noGrp="1"/>
          </p:cNvSpPr>
          <p:nvPr>
            <p:ph type="pic" sz="quarter" idx="14"/>
          </p:nvPr>
        </p:nvSpPr>
        <p:spPr>
          <a:xfrm>
            <a:off x="-4058379" y="1989866"/>
            <a:ext cx="14397571" cy="8952434"/>
          </a:xfrm>
          <a:prstGeom prst="rect">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26589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4_Full Imag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0E05EB6-EA4B-A047-A013-F4AE37316F30}"/>
              </a:ext>
            </a:extLst>
          </p:cNvPr>
          <p:cNvSpPr>
            <a:spLocks noGrp="1"/>
          </p:cNvSpPr>
          <p:nvPr>
            <p:ph type="pic" sz="quarter" idx="14"/>
          </p:nvPr>
        </p:nvSpPr>
        <p:spPr>
          <a:xfrm>
            <a:off x="-372108" y="5116175"/>
            <a:ext cx="25121868" cy="894272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43810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9ED1BF71-042B-D74D-8F91-E32B433AB7D8}"/>
              </a:ext>
            </a:extLst>
          </p:cNvPr>
          <p:cNvSpPr>
            <a:spLocks noGrp="1"/>
          </p:cNvSpPr>
          <p:nvPr>
            <p:ph type="pic" sz="quarter" idx="14"/>
          </p:nvPr>
        </p:nvSpPr>
        <p:spPr>
          <a:xfrm>
            <a:off x="14853365" y="-1"/>
            <a:ext cx="9524286" cy="137160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36777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9ED1BF71-042B-D74D-8F91-E32B433AB7D8}"/>
              </a:ext>
            </a:extLst>
          </p:cNvPr>
          <p:cNvSpPr>
            <a:spLocks noGrp="1"/>
          </p:cNvSpPr>
          <p:nvPr>
            <p:ph type="pic" sz="quarter" idx="14"/>
          </p:nvPr>
        </p:nvSpPr>
        <p:spPr>
          <a:xfrm>
            <a:off x="14052884" y="-1"/>
            <a:ext cx="10324767" cy="137160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06291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9ED1BF71-042B-D74D-8F91-E32B433AB7D8}"/>
              </a:ext>
            </a:extLst>
          </p:cNvPr>
          <p:cNvSpPr>
            <a:spLocks noGrp="1"/>
          </p:cNvSpPr>
          <p:nvPr>
            <p:ph type="pic" sz="quarter" idx="14"/>
          </p:nvPr>
        </p:nvSpPr>
        <p:spPr>
          <a:xfrm>
            <a:off x="0" y="-1"/>
            <a:ext cx="10324767" cy="137160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32881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02A984B-4277-7541-80D8-E826DE7DCB12}"/>
              </a:ext>
            </a:extLst>
          </p:cNvPr>
          <p:cNvSpPr>
            <a:spLocks noGrp="1"/>
          </p:cNvSpPr>
          <p:nvPr>
            <p:ph type="pic" sz="quarter" idx="14"/>
          </p:nvPr>
        </p:nvSpPr>
        <p:spPr>
          <a:xfrm>
            <a:off x="14052878" y="-342899"/>
            <a:ext cx="10696882" cy="1440179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0085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02A984B-4277-7541-80D8-E826DE7DCB12}"/>
              </a:ext>
            </a:extLst>
          </p:cNvPr>
          <p:cNvSpPr>
            <a:spLocks noGrp="1"/>
          </p:cNvSpPr>
          <p:nvPr>
            <p:ph type="pic" sz="quarter" idx="14"/>
          </p:nvPr>
        </p:nvSpPr>
        <p:spPr>
          <a:xfrm>
            <a:off x="-372115" y="-342899"/>
            <a:ext cx="10696882" cy="1440179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3703572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dirty="0"/>
              <a:t>1/18/2024</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6510EC9C-7AA6-034B-8A74-39E46AF9908C}"/>
              </a:ext>
            </a:extLst>
          </p:cNvPr>
          <p:cNvSpPr txBox="1"/>
          <p:nvPr userDrawn="1"/>
        </p:nvSpPr>
        <p:spPr>
          <a:xfrm>
            <a:off x="23652066" y="610541"/>
            <a:ext cx="827716" cy="492406"/>
          </a:xfrm>
          <a:prstGeom prst="rect">
            <a:avLst/>
          </a:prstGeom>
          <a:noFill/>
        </p:spPr>
        <p:txBody>
          <a:bodyPr wrap="none" lIns="182843" tIns="91422" rIns="182843" bIns="91422" rtlCol="0">
            <a:spAutoFit/>
          </a:bodyPr>
          <a:lstStyle/>
          <a:p>
            <a:pPr algn="ctr"/>
            <a:fld id="{260E2A6B-A809-4840-BF14-8648BC0BDF87}" type="slidenum">
              <a:rPr lang="id-ID" sz="2000" b="0" i="0" smtClean="0">
                <a:solidFill>
                  <a:schemeClr val="bg1"/>
                </a:solidFill>
                <a:latin typeface="Roboto" panose="02000000000000000000" pitchFamily="2" charset="0"/>
                <a:ea typeface="Roboto" panose="02000000000000000000" pitchFamily="2" charset="0"/>
                <a:cs typeface="Montserrat" charset="0"/>
              </a:rPr>
              <a:pPr algn="ctr"/>
              <a:t>‹#›</a:t>
            </a:fld>
            <a:r>
              <a:rPr lang="id-ID" sz="2000" b="1" i="0" dirty="0">
                <a:solidFill>
                  <a:schemeClr val="bg1"/>
                </a:solidFill>
                <a:latin typeface="Montserrat" charset="0"/>
                <a:ea typeface="Montserrat" charset="0"/>
                <a:cs typeface="Montserrat" charset="0"/>
              </a:rPr>
              <a:t>  </a:t>
            </a:r>
          </a:p>
        </p:txBody>
      </p:sp>
    </p:spTree>
    <p:extLst>
      <p:ext uri="{BB962C8B-B14F-4D97-AF65-F5344CB8AC3E}">
        <p14:creationId xmlns:p14="http://schemas.microsoft.com/office/powerpoint/2010/main" val="1631059664"/>
      </p:ext>
    </p:extLst>
  </p:cSld>
  <p:clrMap bg1="dk1" tx1="lt1" bg2="dk2" tx2="lt2" accent1="accent1" accent2="accent2" accent3="accent3" accent4="accent4" accent5="accent5" accent6="accent6" hlink="hlink" folHlink="folHlink"/>
  <p:sldLayoutIdLst>
    <p:sldLayoutId id="2147483977"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6" r:id="rId25"/>
    <p:sldLayoutId id="2147484007" r:id="rId26"/>
    <p:sldLayoutId id="2147484008" r:id="rId27"/>
    <p:sldLayoutId id="2147484009" r:id="rId28"/>
    <p:sldLayoutId id="2147484010" r:id="rId29"/>
    <p:sldLayoutId id="2147484011" r:id="rId30"/>
    <p:sldLayoutId id="2147484012" r:id="rId31"/>
    <p:sldLayoutId id="2147484013" r:id="rId32"/>
    <p:sldLayoutId id="2147484014" r:id="rId33"/>
    <p:sldLayoutId id="2147484015" r:id="rId34"/>
    <p:sldLayoutId id="2147484016" r:id="rId35"/>
    <p:sldLayoutId id="2147484017" r:id="rId36"/>
    <p:sldLayoutId id="2147484018" r:id="rId37"/>
    <p:sldLayoutId id="2147484019" r:id="rId38"/>
    <p:sldLayoutId id="2147484020" r:id="rId39"/>
    <p:sldLayoutId id="2147484021" r:id="rId40"/>
    <p:sldLayoutId id="2147484022" r:id="rId41"/>
    <p:sldLayoutId id="2147484023" r:id="rId42"/>
    <p:sldLayoutId id="2147484024" r:id="rId43"/>
    <p:sldLayoutId id="2147484025" r:id="rId44"/>
    <p:sldLayoutId id="2147484026" r:id="rId45"/>
    <p:sldLayoutId id="2147484027" r:id="rId46"/>
    <p:sldLayoutId id="2147484028" r:id="rId47"/>
    <p:sldLayoutId id="2147484029" r:id="rId48"/>
    <p:sldLayoutId id="2147484030" r:id="rId49"/>
  </p:sldLayoutIdLst>
  <p:hf hdr="0" ftr="0" dt="0"/>
  <p:txStyles>
    <p:titleStyle>
      <a:lvl1pPr algn="l" defTabSz="1828343" rtl="0" eaLnBrk="1" latinLnBrk="0" hangingPunct="1">
        <a:lnSpc>
          <a:spcPct val="90000"/>
        </a:lnSpc>
        <a:spcBef>
          <a:spcPct val="0"/>
        </a:spcBef>
        <a:buNone/>
        <a:defRPr sz="8000" b="0"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onboarding.millinmedica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2" name="Rectangle 1">
            <a:extLst>
              <a:ext uri="{FF2B5EF4-FFF2-40B4-BE49-F238E27FC236}">
                <a16:creationId xmlns:a16="http://schemas.microsoft.com/office/drawing/2014/main" id="{900695B2-EE16-4F18-BF0E-363A1ECB4D18}"/>
              </a:ext>
            </a:extLst>
          </p:cNvPr>
          <p:cNvSpPr/>
          <p:nvPr/>
        </p:nvSpPr>
        <p:spPr>
          <a:xfrm>
            <a:off x="0" y="0"/>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TextBox 6">
            <a:extLst>
              <a:ext uri="{FF2B5EF4-FFF2-40B4-BE49-F238E27FC236}">
                <a16:creationId xmlns:a16="http://schemas.microsoft.com/office/drawing/2014/main" id="{0613FE51-654D-42D7-9781-D8884E92424E}"/>
              </a:ext>
            </a:extLst>
          </p:cNvPr>
          <p:cNvSpPr txBox="1"/>
          <p:nvPr/>
        </p:nvSpPr>
        <p:spPr>
          <a:xfrm>
            <a:off x="8682833" y="5946300"/>
            <a:ext cx="12418706" cy="1754326"/>
          </a:xfrm>
          <a:prstGeom prst="rect">
            <a:avLst/>
          </a:prstGeom>
          <a:noFill/>
        </p:spPr>
        <p:txBody>
          <a:bodyPr wrap="square" rtlCol="0">
            <a:spAutoFit/>
          </a:bodyPr>
          <a:lstStyle/>
          <a:p>
            <a:r>
              <a:rPr lang="en-US" sz="3600" dirty="0">
                <a:latin typeface="Lato" panose="020F0502020204030203" pitchFamily="34" charset="0"/>
                <a:ea typeface="Lato" panose="020F0502020204030203" pitchFamily="34" charset="0"/>
                <a:cs typeface="Lato" panose="020F0502020204030203" pitchFamily="34" charset="0"/>
              </a:rPr>
              <a:t>The Leading Revenue Cycle Management System &amp; Services for Health &amp; Human Service Agencies</a:t>
            </a:r>
          </a:p>
          <a:p>
            <a:endParaRPr lang="en-US" dirty="0"/>
          </a:p>
        </p:txBody>
      </p:sp>
      <p:sp>
        <p:nvSpPr>
          <p:cNvPr id="3" name="TextBox 2">
            <a:extLst>
              <a:ext uri="{FF2B5EF4-FFF2-40B4-BE49-F238E27FC236}">
                <a16:creationId xmlns:a16="http://schemas.microsoft.com/office/drawing/2014/main" id="{2D2BB519-FAC1-4F63-93DA-537F4FDD456F}"/>
              </a:ext>
            </a:extLst>
          </p:cNvPr>
          <p:cNvSpPr txBox="1"/>
          <p:nvPr/>
        </p:nvSpPr>
        <p:spPr>
          <a:xfrm>
            <a:off x="9843248" y="1598573"/>
            <a:ext cx="11258291" cy="2554545"/>
          </a:xfrm>
          <a:prstGeom prst="rect">
            <a:avLst/>
          </a:prstGeom>
          <a:noFill/>
        </p:spPr>
        <p:txBody>
          <a:bodyPr wrap="square" rtlCol="0">
            <a:spAutoFit/>
          </a:bodyPr>
          <a:lstStyle/>
          <a:p>
            <a:pPr algn="ctr"/>
            <a:r>
              <a:rPr lang="en-US" sz="4000" b="1" i="1" dirty="0"/>
              <a:t>Are You Maximizing Efficiency in Your TMHP </a:t>
            </a:r>
          </a:p>
          <a:p>
            <a:pPr algn="ctr"/>
            <a:r>
              <a:rPr lang="en-US" sz="4000" b="1" i="1" dirty="0"/>
              <a:t>Billing Process</a:t>
            </a:r>
          </a:p>
          <a:p>
            <a:pPr algn="ctr"/>
            <a:endParaRPr lang="en-US" sz="4000" b="1" i="1" dirty="0"/>
          </a:p>
          <a:p>
            <a:pPr algn="ctr"/>
            <a:r>
              <a:rPr lang="en-US" sz="4000" b="1" i="1" dirty="0"/>
              <a:t>Hosted by Twogether Consulting</a:t>
            </a:r>
          </a:p>
        </p:txBody>
      </p:sp>
      <p:sp>
        <p:nvSpPr>
          <p:cNvPr id="4" name="TextBox 3">
            <a:extLst>
              <a:ext uri="{FF2B5EF4-FFF2-40B4-BE49-F238E27FC236}">
                <a16:creationId xmlns:a16="http://schemas.microsoft.com/office/drawing/2014/main" id="{A4F9FDE5-AAAE-4DBA-A20B-76CD613BC070}"/>
              </a:ext>
            </a:extLst>
          </p:cNvPr>
          <p:cNvSpPr txBox="1"/>
          <p:nvPr/>
        </p:nvSpPr>
        <p:spPr>
          <a:xfrm>
            <a:off x="19752231" y="11825039"/>
            <a:ext cx="3693213" cy="584775"/>
          </a:xfrm>
          <a:prstGeom prst="rect">
            <a:avLst/>
          </a:prstGeom>
          <a:noFill/>
        </p:spPr>
        <p:txBody>
          <a:bodyPr wrap="square" rtlCol="0">
            <a:spAutoFit/>
          </a:bodyPr>
          <a:lstStyle/>
          <a:p>
            <a:r>
              <a:rPr lang="en-US" sz="3200" dirty="0"/>
              <a:t>January 18, 2023</a:t>
            </a:r>
          </a:p>
        </p:txBody>
      </p:sp>
      <p:pic>
        <p:nvPicPr>
          <p:cNvPr id="12" name="Picture 11">
            <a:extLst>
              <a:ext uri="{FF2B5EF4-FFF2-40B4-BE49-F238E27FC236}">
                <a16:creationId xmlns:a16="http://schemas.microsoft.com/office/drawing/2014/main" id="{FC1853FB-5589-8A4A-8C1F-204E9BEE8CF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
        <p:nvSpPr>
          <p:cNvPr id="8" name="TextBox 7">
            <a:extLst>
              <a:ext uri="{FF2B5EF4-FFF2-40B4-BE49-F238E27FC236}">
                <a16:creationId xmlns:a16="http://schemas.microsoft.com/office/drawing/2014/main" id="{07BBC9CA-C4B1-F25B-D894-1F353E13BBD1}"/>
              </a:ext>
            </a:extLst>
          </p:cNvPr>
          <p:cNvSpPr txBox="1"/>
          <p:nvPr/>
        </p:nvSpPr>
        <p:spPr>
          <a:xfrm>
            <a:off x="3478307" y="5592529"/>
            <a:ext cx="3888598" cy="1323439"/>
          </a:xfrm>
          <a:prstGeom prst="rect">
            <a:avLst/>
          </a:prstGeom>
          <a:noFill/>
        </p:spPr>
        <p:txBody>
          <a:bodyPr wrap="square" rtlCol="0">
            <a:spAutoFit/>
          </a:bodyPr>
          <a:lstStyle/>
          <a:p>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MILLIN</a:t>
            </a:r>
          </a:p>
        </p:txBody>
      </p:sp>
    </p:spTree>
    <p:extLst>
      <p:ext uri="{BB962C8B-B14F-4D97-AF65-F5344CB8AC3E}">
        <p14:creationId xmlns:p14="http://schemas.microsoft.com/office/powerpoint/2010/main" val="222809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pic>
        <p:nvPicPr>
          <p:cNvPr id="4" name="Picture 3" descr="Table&#10;&#10;Description automatically generated">
            <a:extLst>
              <a:ext uri="{FF2B5EF4-FFF2-40B4-BE49-F238E27FC236}">
                <a16:creationId xmlns:a16="http://schemas.microsoft.com/office/drawing/2014/main" id="{22EF831C-1012-C218-7F42-0DC4F5902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43" y="1323836"/>
            <a:ext cx="24027764" cy="11062447"/>
          </a:xfrm>
          <a:prstGeom prst="rect">
            <a:avLst/>
          </a:prstGeom>
        </p:spPr>
      </p:pic>
    </p:spTree>
    <p:extLst>
      <p:ext uri="{BB962C8B-B14F-4D97-AF65-F5344CB8AC3E}">
        <p14:creationId xmlns:p14="http://schemas.microsoft.com/office/powerpoint/2010/main" val="194199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567309" y="2715842"/>
            <a:ext cx="15140700" cy="4832092"/>
          </a:xfrm>
          <a:prstGeom prst="rect">
            <a:avLst/>
          </a:prstGeom>
          <a:noFill/>
          <a:ln>
            <a:noFill/>
          </a:ln>
        </p:spPr>
        <p:txBody>
          <a:bodyPr wrap="square" rtlCol="0">
            <a:spAutoFit/>
          </a:bodyPr>
          <a:lstStyle/>
          <a:p>
            <a:pPr algn="l" rtl="0" fontAlgn="base"/>
            <a:r>
              <a:rPr lang="en-US" sz="2800" b="1" i="0" u="sng" dirty="0">
                <a:effectLst/>
                <a:latin typeface="Lato" panose="020F0502020204030203" pitchFamily="34" charset="0"/>
                <a:ea typeface="Lato" panose="020F0502020204030203" pitchFamily="34" charset="0"/>
                <a:cs typeface="Lato" panose="020F0502020204030203" pitchFamily="34" charset="0"/>
              </a:rPr>
              <a:t>Service Auth Utilization Report</a:t>
            </a:r>
            <a:r>
              <a:rPr lang="en-US" sz="28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endParaRPr lang="en-US" sz="2800" b="0" i="0" dirty="0">
              <a:effectLst/>
              <a:latin typeface="Lato" panose="020F0502020204030203" pitchFamily="34" charset="0"/>
              <a:ea typeface="Lato" panose="020F0502020204030203" pitchFamily="34" charset="0"/>
              <a:cs typeface="Lato" panose="020F0502020204030203" pitchFamily="34" charset="0"/>
            </a:endParaRPr>
          </a:p>
          <a:p>
            <a:pPr algn="l" rtl="0" fontAlgn="base"/>
            <a:endParaRPr lang="en-US" sz="2800" b="0" i="0" dirty="0">
              <a:effectLst/>
              <a:latin typeface="Lato" panose="020F0502020204030203" pitchFamily="34" charset="0"/>
              <a:ea typeface="Lato" panose="020F0502020204030203" pitchFamily="34" charset="0"/>
              <a:cs typeface="Lato" panose="020F0502020204030203" pitchFamily="34" charset="0"/>
            </a:endParaRPr>
          </a:p>
          <a:p>
            <a:pPr marL="457200" indent="-457200" algn="l" rtl="0" fontAlgn="base">
              <a:buFont typeface="Arial" panose="020B0604020202020204" pitchFamily="34" charset="0"/>
              <a:buChar char="•"/>
            </a:pPr>
            <a:r>
              <a:rPr lang="en-US" sz="2800" b="0" i="0" dirty="0">
                <a:effectLst/>
                <a:latin typeface="Lato" panose="020F0502020204030203" pitchFamily="34" charset="0"/>
                <a:ea typeface="Lato" panose="020F0502020204030203" pitchFamily="34" charset="0"/>
                <a:cs typeface="Lato" panose="020F0502020204030203" pitchFamily="34" charset="0"/>
              </a:rPr>
              <a:t>This report lists all available Service Authorizations by client. There are multiple ways to filter the results, including by client and by type of service.</a:t>
            </a:r>
          </a:p>
          <a:p>
            <a:pPr marL="457200" indent="-457200" algn="l" rtl="0" fontAlgn="base">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fontAlgn="base">
              <a:buFont typeface="Arial" panose="020B0604020202020204" pitchFamily="34" charset="0"/>
              <a:buChar char="•"/>
            </a:pPr>
            <a:r>
              <a:rPr lang="en-US" sz="2800" b="0" i="0" dirty="0">
                <a:effectLst/>
                <a:latin typeface="Lato" panose="020F0502020204030203" pitchFamily="34" charset="0"/>
                <a:ea typeface="Lato" panose="020F0502020204030203" pitchFamily="34" charset="0"/>
                <a:cs typeface="Lato" panose="020F0502020204030203" pitchFamily="34" charset="0"/>
              </a:rPr>
              <a:t>Only the most recent information received from TMHP is displayed, ensuring the report is as up-to-date as possible, including the number of units used.</a:t>
            </a:r>
          </a:p>
          <a:p>
            <a:pPr marL="457200" indent="-457200" fontAlgn="base">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fontAlgn="base">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Provides an overview of the services each client has, and their overall utilization, instead of based on specific claims like the Reconciliation report.</a:t>
            </a:r>
          </a:p>
        </p:txBody>
      </p:sp>
      <p:sp>
        <p:nvSpPr>
          <p:cNvPr id="9" name="Rectangle 8">
            <a:extLst>
              <a:ext uri="{FF2B5EF4-FFF2-40B4-BE49-F238E27FC236}">
                <a16:creationId xmlns:a16="http://schemas.microsoft.com/office/drawing/2014/main" id="{600DD02C-AFC9-F278-059F-771CF723DB83}"/>
              </a:ext>
            </a:extLst>
          </p:cNvPr>
          <p:cNvSpPr/>
          <p:nvPr/>
        </p:nvSpPr>
        <p:spPr>
          <a:xfrm>
            <a:off x="0" y="-2943"/>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E684CB0A-4802-ACA1-948E-86B8A5E8C4C1}"/>
              </a:ext>
            </a:extLst>
          </p:cNvPr>
          <p:cNvSpPr txBox="1"/>
          <p:nvPr/>
        </p:nvSpPr>
        <p:spPr>
          <a:xfrm>
            <a:off x="1" y="4602143"/>
            <a:ext cx="7548742" cy="3231654"/>
          </a:xfrm>
          <a:prstGeom prst="rect">
            <a:avLst/>
          </a:prstGeom>
          <a:noFill/>
        </p:spPr>
        <p:txBody>
          <a:bodyPr wrap="square" rtlCol="0">
            <a:spAutoFit/>
          </a:bodyPr>
          <a:lstStyle/>
          <a:p>
            <a:pPr algn="r"/>
            <a:r>
              <a:rPr lang="en-US" sz="6800" b="1" dirty="0">
                <a:solidFill>
                  <a:srgbClr val="445469"/>
                </a:solidFill>
                <a:latin typeface="Lato" panose="020F0502020204030203" pitchFamily="34" charset="0"/>
                <a:ea typeface="Lato" panose="020F0502020204030203" pitchFamily="34" charset="0"/>
                <a:cs typeface="Lato" panose="020F0502020204030203" pitchFamily="34" charset="0"/>
              </a:rPr>
              <a:t>Service Authorization Utilization Report</a:t>
            </a:r>
          </a:p>
        </p:txBody>
      </p:sp>
      <p:pic>
        <p:nvPicPr>
          <p:cNvPr id="10" name="Picture 9">
            <a:extLst>
              <a:ext uri="{FF2B5EF4-FFF2-40B4-BE49-F238E27FC236}">
                <a16:creationId xmlns:a16="http://schemas.microsoft.com/office/drawing/2014/main" id="{0D9BD3AA-8BAE-9EE7-B86E-43B55ABD218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35851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pic>
        <p:nvPicPr>
          <p:cNvPr id="2050" name="Picture 2">
            <a:extLst>
              <a:ext uri="{FF2B5EF4-FFF2-40B4-BE49-F238E27FC236}">
                <a16:creationId xmlns:a16="http://schemas.microsoft.com/office/drawing/2014/main" id="{F08C20BE-DC12-9063-1561-085F21CF9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63" y="2671483"/>
            <a:ext cx="23259923" cy="864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75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567309" y="2357254"/>
            <a:ext cx="15140700" cy="5262979"/>
          </a:xfrm>
          <a:prstGeom prst="rect">
            <a:avLst/>
          </a:prstGeom>
          <a:noFill/>
          <a:ln>
            <a:noFill/>
          </a:ln>
        </p:spPr>
        <p:txBody>
          <a:bodyPr wrap="square" rtlCol="0">
            <a:spAutoFit/>
          </a:bodyPr>
          <a:lstStyle/>
          <a:p>
            <a:pPr algn="l" rtl="0" fontAlgn="base"/>
            <a:r>
              <a:rPr lang="en-US" sz="2800" b="1" i="0" u="sng" dirty="0">
                <a:effectLst/>
                <a:latin typeface="Lato" panose="020F0502020204030203" pitchFamily="34" charset="0"/>
                <a:ea typeface="Lato" panose="020F0502020204030203" pitchFamily="34" charset="0"/>
                <a:cs typeface="Lato" panose="020F0502020204030203" pitchFamily="34" charset="0"/>
              </a:rPr>
              <a:t>Patient Level Report</a:t>
            </a:r>
            <a:r>
              <a:rPr lang="en-US" sz="2800" b="0" i="0" dirty="0">
                <a:effectLst/>
                <a:latin typeface="Lato" panose="020F0502020204030203" pitchFamily="34" charset="0"/>
                <a:ea typeface="Lato" panose="020F0502020204030203" pitchFamily="34" charset="0"/>
                <a:cs typeface="Lato" panose="020F0502020204030203" pitchFamily="34" charset="0"/>
              </a:rPr>
              <a:t> </a:t>
            </a:r>
          </a:p>
          <a:p>
            <a:pPr algn="l" rtl="0" fontAlgn="base"/>
            <a:endParaRPr lang="en-US" sz="2800" b="0" i="0" dirty="0">
              <a:effectLst/>
              <a:latin typeface="Lato" panose="020F0502020204030203" pitchFamily="34" charset="0"/>
              <a:ea typeface="Lato" panose="020F0502020204030203" pitchFamily="34" charset="0"/>
              <a:cs typeface="Lato" panose="020F0502020204030203" pitchFamily="34" charset="0"/>
            </a:endParaRPr>
          </a:p>
          <a:p>
            <a:pPr marL="457200" indent="-457200" algn="l" rtl="0" fontAlgn="base">
              <a:buFont typeface="Arial" panose="020B0604020202020204" pitchFamily="34" charset="0"/>
              <a:buChar char="•"/>
            </a:pPr>
            <a:endParaRPr lang="en-US" sz="2800" b="0" i="0" dirty="0">
              <a:effectLst/>
              <a:latin typeface="Lato" panose="020F0502020204030203" pitchFamily="34" charset="0"/>
              <a:ea typeface="Lato" panose="020F0502020204030203" pitchFamily="34" charset="0"/>
              <a:cs typeface="Lato" panose="020F0502020204030203" pitchFamily="34" charset="0"/>
            </a:endParaRPr>
          </a:p>
          <a:p>
            <a:pPr marL="457200" indent="-457200" algn="l" rtl="0" fontAlgn="base">
              <a:buFont typeface="Arial" panose="020B0604020202020204" pitchFamily="34" charset="0"/>
              <a:buChar char="•"/>
            </a:pPr>
            <a:r>
              <a:rPr lang="en-US" sz="2800" b="0" i="0" dirty="0">
                <a:effectLst/>
                <a:latin typeface="Lato" panose="020F0502020204030203" pitchFamily="34" charset="0"/>
                <a:ea typeface="Lato" panose="020F0502020204030203" pitchFamily="34" charset="0"/>
                <a:cs typeface="Lato" panose="020F0502020204030203" pitchFamily="34" charset="0"/>
              </a:rPr>
              <a:t>This report displays the level value and level type for each client.</a:t>
            </a:r>
          </a:p>
          <a:p>
            <a:pPr marL="457200" indent="-457200" algn="l" rtl="0" fontAlgn="base">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rtl="0" fontAlgn="base">
              <a:buFont typeface="Arial" panose="020B0604020202020204" pitchFamily="34" charset="0"/>
              <a:buChar char="•"/>
            </a:pPr>
            <a:r>
              <a:rPr lang="en-US" sz="2800" b="0" i="0" dirty="0">
                <a:effectLst/>
                <a:latin typeface="Lato" panose="020F0502020204030203" pitchFamily="34" charset="0"/>
                <a:ea typeface="Lato" panose="020F0502020204030203" pitchFamily="34" charset="0"/>
                <a:cs typeface="Lato" panose="020F0502020204030203" pitchFamily="34" charset="0"/>
              </a:rPr>
              <a:t>Similar to the Service Auth Utilization report, only the most recent information received from TMHP is displayed.</a:t>
            </a:r>
          </a:p>
          <a:p>
            <a:pPr marL="457200" indent="-457200" algn="l" rtl="0" fontAlgn="base">
              <a:buFont typeface="Arial" panose="020B0604020202020204" pitchFamily="34" charset="0"/>
              <a:buChar char="•"/>
            </a:pPr>
            <a:endParaRPr lang="en-US" sz="2800" b="0" i="0" dirty="0">
              <a:effectLst/>
              <a:latin typeface="Lato" panose="020F0502020204030203" pitchFamily="34" charset="0"/>
              <a:ea typeface="Lato" panose="020F0502020204030203" pitchFamily="34" charset="0"/>
              <a:cs typeface="Lato" panose="020F0502020204030203" pitchFamily="34" charset="0"/>
            </a:endParaRPr>
          </a:p>
          <a:p>
            <a:pPr marL="457200" indent="-457200" algn="l" rtl="0" fontAlgn="base">
              <a:buFont typeface="Arial" panose="020B0604020202020204" pitchFamily="34" charset="0"/>
              <a:buChar char="•"/>
            </a:pPr>
            <a:r>
              <a:rPr lang="en-US" sz="2800" b="0" i="0" dirty="0">
                <a:effectLst/>
                <a:latin typeface="Lato" panose="020F0502020204030203" pitchFamily="34" charset="0"/>
                <a:ea typeface="Lato" panose="020F0502020204030203" pitchFamily="34" charset="0"/>
                <a:cs typeface="Lato" panose="020F0502020204030203" pitchFamily="34" charset="0"/>
              </a:rPr>
              <a:t>The report also displays the most recent NPI and contract number that is associated with the levels.</a:t>
            </a:r>
          </a:p>
          <a:p>
            <a:pPr marL="457200" indent="-457200" algn="l" rtl="0" fontAlgn="base">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rtl="0" fontAlgn="base">
              <a:buFont typeface="Arial" panose="020B0604020202020204" pitchFamily="34" charset="0"/>
              <a:buChar char="•"/>
            </a:pPr>
            <a:r>
              <a:rPr lang="en-US" sz="2800" b="0" i="0" dirty="0">
                <a:effectLst/>
                <a:latin typeface="Lato" panose="020F0502020204030203" pitchFamily="34" charset="0"/>
                <a:ea typeface="Lato" panose="020F0502020204030203" pitchFamily="34" charset="0"/>
                <a:cs typeface="Lato" panose="020F0502020204030203" pitchFamily="34" charset="0"/>
              </a:rPr>
              <a:t>All reports can be exported to Excel for additional filtering or sorting.</a:t>
            </a:r>
          </a:p>
        </p:txBody>
      </p:sp>
      <p:sp>
        <p:nvSpPr>
          <p:cNvPr id="9" name="Rectangle 8">
            <a:extLst>
              <a:ext uri="{FF2B5EF4-FFF2-40B4-BE49-F238E27FC236}">
                <a16:creationId xmlns:a16="http://schemas.microsoft.com/office/drawing/2014/main" id="{600DD02C-AFC9-F278-059F-771CF723DB83}"/>
              </a:ext>
            </a:extLst>
          </p:cNvPr>
          <p:cNvSpPr/>
          <p:nvPr/>
        </p:nvSpPr>
        <p:spPr>
          <a:xfrm>
            <a:off x="0" y="-2943"/>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E684CB0A-4802-ACA1-948E-86B8A5E8C4C1}"/>
              </a:ext>
            </a:extLst>
          </p:cNvPr>
          <p:cNvSpPr txBox="1"/>
          <p:nvPr/>
        </p:nvSpPr>
        <p:spPr>
          <a:xfrm>
            <a:off x="1" y="4602143"/>
            <a:ext cx="7548742" cy="2185214"/>
          </a:xfrm>
          <a:prstGeom prst="rect">
            <a:avLst/>
          </a:prstGeom>
          <a:noFill/>
        </p:spPr>
        <p:txBody>
          <a:bodyPr wrap="square" rtlCol="0">
            <a:spAutoFit/>
          </a:bodyPr>
          <a:lstStyle/>
          <a:p>
            <a:pPr algn="r"/>
            <a:r>
              <a:rPr lang="en-US" sz="6800" b="1" dirty="0">
                <a:solidFill>
                  <a:srgbClr val="445469"/>
                </a:solidFill>
                <a:latin typeface="Lato" panose="020F0502020204030203" pitchFamily="34" charset="0"/>
                <a:ea typeface="Lato" panose="020F0502020204030203" pitchFamily="34" charset="0"/>
                <a:cs typeface="Lato" panose="020F0502020204030203" pitchFamily="34" charset="0"/>
              </a:rPr>
              <a:t>Patient Level Report</a:t>
            </a:r>
          </a:p>
        </p:txBody>
      </p:sp>
      <p:pic>
        <p:nvPicPr>
          <p:cNvPr id="10" name="Picture 9">
            <a:extLst>
              <a:ext uri="{FF2B5EF4-FFF2-40B4-BE49-F238E27FC236}">
                <a16:creationId xmlns:a16="http://schemas.microsoft.com/office/drawing/2014/main" id="{0D9BD3AA-8BAE-9EE7-B86E-43B55ABD218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184059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pic>
        <p:nvPicPr>
          <p:cNvPr id="1026" name="Picture 2">
            <a:extLst>
              <a:ext uri="{FF2B5EF4-FFF2-40B4-BE49-F238E27FC236}">
                <a16:creationId xmlns:a16="http://schemas.microsoft.com/office/drawing/2014/main" id="{23561C45-A095-E380-D714-909BD252D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26" y="3304309"/>
            <a:ext cx="22879997" cy="656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3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14" name="Rectangle 13">
            <a:extLst>
              <a:ext uri="{FF2B5EF4-FFF2-40B4-BE49-F238E27FC236}">
                <a16:creationId xmlns:a16="http://schemas.microsoft.com/office/drawing/2014/main" id="{550EA994-1B16-470C-4506-6BB7E643BEE2}"/>
              </a:ext>
            </a:extLst>
          </p:cNvPr>
          <p:cNvSpPr/>
          <p:nvPr/>
        </p:nvSpPr>
        <p:spPr>
          <a:xfrm>
            <a:off x="0" y="-5879"/>
            <a:ext cx="8032376"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2" name="Picture 11">
            <a:extLst>
              <a:ext uri="{FF2B5EF4-FFF2-40B4-BE49-F238E27FC236}">
                <a16:creationId xmlns:a16="http://schemas.microsoft.com/office/drawing/2014/main" id="{7D734686-62C3-032D-B530-4070E4D267A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510E12D-0CDB-5F8B-F48D-05F7F6E1C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592" y="3635523"/>
            <a:ext cx="23376466" cy="7825761"/>
          </a:xfrm>
          <a:prstGeom prst="rect">
            <a:avLst/>
          </a:prstGeom>
        </p:spPr>
      </p:pic>
    </p:spTree>
    <p:extLst>
      <p:ext uri="{BB962C8B-B14F-4D97-AF65-F5344CB8AC3E}">
        <p14:creationId xmlns:p14="http://schemas.microsoft.com/office/powerpoint/2010/main" val="349681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625698" y="3495589"/>
            <a:ext cx="15140700" cy="6124754"/>
          </a:xfrm>
          <a:prstGeom prst="rect">
            <a:avLst/>
          </a:prstGeom>
          <a:noFill/>
          <a:ln>
            <a:noFill/>
          </a:ln>
        </p:spPr>
        <p:txBody>
          <a:bodyPr wrap="square" rtlCol="0">
            <a:spAutoFit/>
          </a:bodyPr>
          <a:lstStyle/>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Millin has an extremely detailed A/R and Reporting system built into its software</a:t>
            </a: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Everything is filterable. There is no longer a need to comb through the PDF versions of the R+S reporting. Everything that would ordinarily come back on the R+S report can be viewed on the electronic remit file (835) along with additional useful information beyond what the R+S report offers.</a:t>
            </a: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We support “as of” date reporting around payments, denials, adjustments, claim status etc.</a:t>
            </a: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Tracking and reporting capabilities sets us apart from other vendors. Being able to view everything in the system and export it to Excel with a finer level of detail, is more efficient than keeping on top of the R+S reports provided by TMHP.</a:t>
            </a:r>
          </a:p>
        </p:txBody>
      </p:sp>
      <p:sp>
        <p:nvSpPr>
          <p:cNvPr id="9" name="Rectangle 8">
            <a:extLst>
              <a:ext uri="{FF2B5EF4-FFF2-40B4-BE49-F238E27FC236}">
                <a16:creationId xmlns:a16="http://schemas.microsoft.com/office/drawing/2014/main" id="{600DD02C-AFC9-F278-059F-771CF723DB83}"/>
              </a:ext>
            </a:extLst>
          </p:cNvPr>
          <p:cNvSpPr/>
          <p:nvPr/>
        </p:nvSpPr>
        <p:spPr>
          <a:xfrm>
            <a:off x="0" y="-2943"/>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E684CB0A-4802-ACA1-948E-86B8A5E8C4C1}"/>
              </a:ext>
            </a:extLst>
          </p:cNvPr>
          <p:cNvSpPr txBox="1"/>
          <p:nvPr/>
        </p:nvSpPr>
        <p:spPr>
          <a:xfrm>
            <a:off x="1149123" y="4976976"/>
            <a:ext cx="5982181" cy="2554545"/>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R + S </a:t>
            </a:r>
          </a:p>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REPORTING</a:t>
            </a:r>
          </a:p>
        </p:txBody>
      </p:sp>
      <p:pic>
        <p:nvPicPr>
          <p:cNvPr id="10" name="Picture 9">
            <a:extLst>
              <a:ext uri="{FF2B5EF4-FFF2-40B4-BE49-F238E27FC236}">
                <a16:creationId xmlns:a16="http://schemas.microsoft.com/office/drawing/2014/main" id="{0D9BD3AA-8BAE-9EE7-B86E-43B55ABD218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2114713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682833" y="1424193"/>
            <a:ext cx="15140700" cy="9941183"/>
          </a:xfrm>
          <a:prstGeom prst="rect">
            <a:avLst/>
          </a:prstGeom>
          <a:noFill/>
          <a:ln>
            <a:noFill/>
          </a:ln>
        </p:spPr>
        <p:txBody>
          <a:bodyPr wrap="square" rtlCol="0">
            <a:spAutoFit/>
          </a:bodyPr>
          <a:lstStyle/>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3200" dirty="0">
                <a:latin typeface="Lato" panose="020F0502020204030203" pitchFamily="34" charset="0"/>
                <a:ea typeface="Lato" panose="020F0502020204030203" pitchFamily="34" charset="0"/>
                <a:cs typeface="Lato" panose="020F0502020204030203" pitchFamily="34" charset="0"/>
              </a:rPr>
              <a:t>The </a:t>
            </a:r>
            <a:r>
              <a:rPr lang="en-US" sz="3200" dirty="0" err="1">
                <a:latin typeface="Lato" panose="020F0502020204030203" pitchFamily="34" charset="0"/>
                <a:ea typeface="Lato" panose="020F0502020204030203" pitchFamily="34" charset="0"/>
                <a:cs typeface="Lato" panose="020F0502020204030203" pitchFamily="34" charset="0"/>
              </a:rPr>
              <a:t>MillinPro</a:t>
            </a:r>
            <a:r>
              <a:rPr lang="en-US" sz="3200" dirty="0">
                <a:latin typeface="Lato" panose="020F0502020204030203" pitchFamily="34" charset="0"/>
                <a:ea typeface="Lato" panose="020F0502020204030203" pitchFamily="34" charset="0"/>
                <a:cs typeface="Lato" panose="020F0502020204030203" pitchFamily="34" charset="0"/>
              </a:rPr>
              <a:t> system provides a fully functional GL Interface module that currently interfaces with 20+ different GL packages</a:t>
            </a: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3200" dirty="0">
                <a:latin typeface="Lato" panose="020F0502020204030203" pitchFamily="34" charset="0"/>
                <a:ea typeface="Lato" panose="020F0502020204030203" pitchFamily="34" charset="0"/>
                <a:cs typeface="Lato" panose="020F0502020204030203" pitchFamily="34" charset="0"/>
              </a:rPr>
              <a:t>The interface generates Journal Entries based on the agency’s chart of accounts. </a:t>
            </a:r>
          </a:p>
          <a:p>
            <a:pPr marL="457200" indent="-457200" algn="l">
              <a:lnSpc>
                <a:spcPct val="100000"/>
              </a:lnSpc>
              <a:buFont typeface="Arial" panose="020B0604020202020204" pitchFamily="34" charset="0"/>
              <a:buChar char="•"/>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3200" dirty="0">
                <a:latin typeface="Lato" panose="020F0502020204030203" pitchFamily="34" charset="0"/>
                <a:ea typeface="Lato" panose="020F0502020204030203" pitchFamily="34" charset="0"/>
                <a:cs typeface="Lato" panose="020F0502020204030203" pitchFamily="34" charset="0"/>
              </a:rPr>
              <a:t>The journal entries are generated with the appropriate DR and CR for Revenue, receivables, and cash as claims are billed, and payments and adjustments are posted.</a:t>
            </a:r>
          </a:p>
          <a:p>
            <a:pPr marL="457200" indent="-457200" algn="l">
              <a:lnSpc>
                <a:spcPct val="100000"/>
              </a:lnSpc>
              <a:buFont typeface="Arial" panose="020B0604020202020204" pitchFamily="34" charset="0"/>
              <a:buChar char="•"/>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3200" dirty="0">
                <a:latin typeface="Lato" panose="020F0502020204030203" pitchFamily="34" charset="0"/>
                <a:ea typeface="Lato" panose="020F0502020204030203" pitchFamily="34" charset="0"/>
                <a:cs typeface="Lato" panose="020F0502020204030203" pitchFamily="34" charset="0"/>
              </a:rPr>
              <a:t>The process also includes support for closed fiscal periods and closed fiscal years</a:t>
            </a: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3200" dirty="0">
                <a:latin typeface="Lato" panose="020F0502020204030203" pitchFamily="34" charset="0"/>
                <a:ea typeface="Lato" panose="020F0502020204030203" pitchFamily="34" charset="0"/>
                <a:cs typeface="Lato" panose="020F0502020204030203" pitchFamily="34" charset="0"/>
              </a:rPr>
              <a:t>The final result is financial information in the agency’s GL package that is 100% reflective of all transactions processed in </a:t>
            </a:r>
            <a:r>
              <a:rPr lang="en-US" sz="3200" dirty="0" err="1">
                <a:latin typeface="Lato" panose="020F0502020204030203" pitchFamily="34" charset="0"/>
                <a:ea typeface="Lato" panose="020F0502020204030203" pitchFamily="34" charset="0"/>
                <a:cs typeface="Lato" panose="020F0502020204030203" pitchFamily="34" charset="0"/>
              </a:rPr>
              <a:t>MillinPro</a:t>
            </a: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600DD02C-AFC9-F278-059F-771CF723DB83}"/>
              </a:ext>
            </a:extLst>
          </p:cNvPr>
          <p:cNvSpPr/>
          <p:nvPr/>
        </p:nvSpPr>
        <p:spPr>
          <a:xfrm>
            <a:off x="0" y="-2943"/>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E684CB0A-4802-ACA1-948E-86B8A5E8C4C1}"/>
              </a:ext>
            </a:extLst>
          </p:cNvPr>
          <p:cNvSpPr txBox="1"/>
          <p:nvPr/>
        </p:nvSpPr>
        <p:spPr>
          <a:xfrm>
            <a:off x="-111964" y="4956702"/>
            <a:ext cx="7399452" cy="3785652"/>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GENERAL LEDGER INTEGRATION</a:t>
            </a:r>
          </a:p>
        </p:txBody>
      </p:sp>
      <p:pic>
        <p:nvPicPr>
          <p:cNvPr id="10" name="Picture 9">
            <a:extLst>
              <a:ext uri="{FF2B5EF4-FFF2-40B4-BE49-F238E27FC236}">
                <a16:creationId xmlns:a16="http://schemas.microsoft.com/office/drawing/2014/main" id="{0D9BD3AA-8BAE-9EE7-B86E-43B55ABD218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184014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469515" y="4167339"/>
            <a:ext cx="15140700" cy="4524315"/>
          </a:xfrm>
          <a:prstGeom prst="rect">
            <a:avLst/>
          </a:prstGeom>
          <a:noFill/>
          <a:ln>
            <a:noFill/>
          </a:ln>
        </p:spPr>
        <p:txBody>
          <a:bodyPr wrap="square" rtlCol="0">
            <a:spAutoFit/>
          </a:bodyPr>
          <a:lstStyle/>
          <a:p>
            <a:pPr algn="l">
              <a:lnSpc>
                <a:spcPct val="100000"/>
              </a:lnSpc>
            </a:pPr>
            <a:r>
              <a:rPr lang="en-US" sz="3200" dirty="0">
                <a:latin typeface="Lato" panose="020F0502020204030203" pitchFamily="34" charset="0"/>
                <a:ea typeface="Lato" panose="020F0502020204030203" pitchFamily="34" charset="0"/>
                <a:cs typeface="Lato" panose="020F0502020204030203" pitchFamily="34" charset="0"/>
              </a:rPr>
              <a:t>Millin values our membership with Twogether Consulting  and Julie. We thank you for the opportunity to present our </a:t>
            </a:r>
            <a:r>
              <a:rPr lang="en-US" sz="3200" dirty="0" err="1">
                <a:latin typeface="Lato" panose="020F0502020204030203" pitchFamily="34" charset="0"/>
                <a:ea typeface="Lato" panose="020F0502020204030203" pitchFamily="34" charset="0"/>
                <a:cs typeface="Lato" panose="020F0502020204030203" pitchFamily="34" charset="0"/>
              </a:rPr>
              <a:t>MillinPro</a:t>
            </a:r>
            <a:r>
              <a:rPr lang="en-US" sz="3200" dirty="0">
                <a:latin typeface="Lato" panose="020F0502020204030203" pitchFamily="34" charset="0"/>
                <a:ea typeface="Lato" panose="020F0502020204030203" pitchFamily="34" charset="0"/>
                <a:cs typeface="Lato" panose="020F0502020204030203" pitchFamily="34" charset="0"/>
              </a:rPr>
              <a:t> software to your clients.</a:t>
            </a: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algn="l">
              <a:lnSpc>
                <a:spcPct val="100000"/>
              </a:lnSpc>
            </a:pPr>
            <a:r>
              <a:rPr lang="en-US" sz="3200" dirty="0">
                <a:latin typeface="Lato" panose="020F0502020204030203" pitchFamily="34" charset="0"/>
                <a:ea typeface="Lato" panose="020F0502020204030203" pitchFamily="34" charset="0"/>
                <a:cs typeface="Lato" panose="020F0502020204030203" pitchFamily="34" charset="0"/>
              </a:rPr>
              <a:t>Millin will be providing a 50% discount on all implementation fees for anyone who identifies themselves as working with Twogether. Please indicate that you are a client on the pricing request form and we’ll know to extend the discount to your organization</a:t>
            </a: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600DD02C-AFC9-F278-059F-771CF723DB83}"/>
              </a:ext>
            </a:extLst>
          </p:cNvPr>
          <p:cNvSpPr/>
          <p:nvPr/>
        </p:nvSpPr>
        <p:spPr>
          <a:xfrm>
            <a:off x="0" y="-2943"/>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E684CB0A-4802-ACA1-948E-86B8A5E8C4C1}"/>
              </a:ext>
            </a:extLst>
          </p:cNvPr>
          <p:cNvSpPr txBox="1"/>
          <p:nvPr/>
        </p:nvSpPr>
        <p:spPr>
          <a:xfrm>
            <a:off x="-111964" y="4956702"/>
            <a:ext cx="7399452" cy="2554545"/>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Thank you Twogether!</a:t>
            </a:r>
          </a:p>
        </p:txBody>
      </p:sp>
      <p:pic>
        <p:nvPicPr>
          <p:cNvPr id="10" name="Picture 9">
            <a:extLst>
              <a:ext uri="{FF2B5EF4-FFF2-40B4-BE49-F238E27FC236}">
                <a16:creationId xmlns:a16="http://schemas.microsoft.com/office/drawing/2014/main" id="{0D9BD3AA-8BAE-9EE7-B86E-43B55ABD218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3872989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6" name="TextBox 5">
            <a:extLst>
              <a:ext uri="{FF2B5EF4-FFF2-40B4-BE49-F238E27FC236}">
                <a16:creationId xmlns:a16="http://schemas.microsoft.com/office/drawing/2014/main" id="{C0A449FD-B056-4DE0-BD0F-02E5E4F125C1}"/>
              </a:ext>
            </a:extLst>
          </p:cNvPr>
          <p:cNvSpPr txBox="1"/>
          <p:nvPr/>
        </p:nvSpPr>
        <p:spPr>
          <a:xfrm>
            <a:off x="-78927" y="5366010"/>
            <a:ext cx="7436695" cy="3539430"/>
          </a:xfrm>
          <a:prstGeom prst="rect">
            <a:avLst/>
          </a:prstGeom>
          <a:noFill/>
        </p:spPr>
        <p:txBody>
          <a:bodyPr wrap="square" rtlCol="0">
            <a:spAutoFit/>
          </a:bodyPr>
          <a:lstStyle/>
          <a:p>
            <a:pPr algn="r"/>
            <a:r>
              <a:rPr lang="en-US" sz="8000" b="1" dirty="0">
                <a:latin typeface="Lato"/>
                <a:ea typeface="Lato"/>
                <a:cs typeface="Lato"/>
              </a:rPr>
              <a:t>NEXT STEPS </a:t>
            </a:r>
          </a:p>
          <a:p>
            <a:pPr algn="r"/>
            <a:r>
              <a:rPr lang="en-US" dirty="0">
                <a:latin typeface="Lato"/>
                <a:ea typeface="Lato"/>
                <a:cs typeface="Lato"/>
              </a:rPr>
              <a:t>Agency Requirements</a:t>
            </a:r>
          </a:p>
          <a:p>
            <a:pPr algn="r"/>
            <a:r>
              <a:rPr lang="en-US" dirty="0">
                <a:latin typeface="Lato"/>
                <a:ea typeface="Lato"/>
                <a:cs typeface="Lato"/>
              </a:rPr>
              <a:t>Proposal</a:t>
            </a:r>
          </a:p>
          <a:p>
            <a:pPr algn="r"/>
            <a:r>
              <a:rPr lang="en-US" dirty="0">
                <a:latin typeface="Lato"/>
                <a:ea typeface="Lato"/>
                <a:cs typeface="Lato"/>
              </a:rPr>
              <a:t>System Implementation</a:t>
            </a:r>
          </a:p>
          <a:p>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22" name="Picture Placeholder 3">
            <a:extLst>
              <a:ext uri="{FF2B5EF4-FFF2-40B4-BE49-F238E27FC236}">
                <a16:creationId xmlns:a16="http://schemas.microsoft.com/office/drawing/2014/main" id="{E7A67849-19F6-4EA0-B45B-432722A5F309}"/>
              </a:ext>
            </a:extLst>
          </p:cNvPr>
          <p:cNvPicPr>
            <a:picLocks noChangeAspect="1"/>
          </p:cNvPicPr>
          <p:nvPr/>
        </p:nvPicPr>
        <p:blipFill>
          <a:blip r:embed="rId3" cstate="email">
            <a:extLst>
              <a:ext uri="{28A0092B-C50C-407E-A947-70E740481C1C}">
                <a14:useLocalDpi xmlns:a14="http://schemas.microsoft.com/office/drawing/2010/main" val="0"/>
              </a:ext>
            </a:extLst>
          </a:blip>
          <a:srcRect t="1" b="1"/>
          <a:stretch/>
        </p:blipFill>
        <p:spPr>
          <a:xfrm>
            <a:off x="14052878" y="-342899"/>
            <a:ext cx="10619920" cy="14058899"/>
          </a:xfrm>
          <a:prstGeom prst="rect">
            <a:avLst/>
          </a:prstGeom>
          <a:solidFill>
            <a:schemeClr val="bg1">
              <a:lumMod val="95000"/>
            </a:schemeClr>
          </a:solidFill>
        </p:spPr>
      </p:pic>
      <p:sp>
        <p:nvSpPr>
          <p:cNvPr id="23" name="Rectangle 22">
            <a:extLst>
              <a:ext uri="{FF2B5EF4-FFF2-40B4-BE49-F238E27FC236}">
                <a16:creationId xmlns:a16="http://schemas.microsoft.com/office/drawing/2014/main" id="{1341E5B4-D4F0-4C9F-A60B-36707CE31A99}"/>
              </a:ext>
            </a:extLst>
          </p:cNvPr>
          <p:cNvSpPr/>
          <p:nvPr/>
        </p:nvSpPr>
        <p:spPr>
          <a:xfrm rot="10800000" flipV="1">
            <a:off x="14052394" y="1786"/>
            <a:ext cx="10322079" cy="13712428"/>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977"/>
            <a:endParaRPr lang="en-US" sz="3599">
              <a:solidFill>
                <a:srgbClr val="FEFFFF"/>
              </a:solidFill>
              <a:latin typeface="Calibri" panose="020F0502020204030204"/>
            </a:endParaRPr>
          </a:p>
        </p:txBody>
      </p:sp>
      <p:grpSp>
        <p:nvGrpSpPr>
          <p:cNvPr id="24" name="Group 23">
            <a:extLst>
              <a:ext uri="{FF2B5EF4-FFF2-40B4-BE49-F238E27FC236}">
                <a16:creationId xmlns:a16="http://schemas.microsoft.com/office/drawing/2014/main" id="{0F37A914-F95B-4EF7-956B-0729B000C4A0}"/>
              </a:ext>
            </a:extLst>
          </p:cNvPr>
          <p:cNvGrpSpPr/>
          <p:nvPr/>
        </p:nvGrpSpPr>
        <p:grpSpPr>
          <a:xfrm>
            <a:off x="13011236" y="5816845"/>
            <a:ext cx="2082312" cy="2082310"/>
            <a:chOff x="6669847" y="6991531"/>
            <a:chExt cx="2441456" cy="2441454"/>
          </a:xfrm>
        </p:grpSpPr>
        <p:sp>
          <p:nvSpPr>
            <p:cNvPr id="25" name="Oval 24">
              <a:extLst>
                <a:ext uri="{FF2B5EF4-FFF2-40B4-BE49-F238E27FC236}">
                  <a16:creationId xmlns:a16="http://schemas.microsoft.com/office/drawing/2014/main" id="{EC794E05-1DD4-42A3-B3B8-E632CBFC866D}"/>
                </a:ext>
              </a:extLst>
            </p:cNvPr>
            <p:cNvSpPr/>
            <p:nvPr/>
          </p:nvSpPr>
          <p:spPr>
            <a:xfrm>
              <a:off x="6669847" y="6991531"/>
              <a:ext cx="2441456" cy="2441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977"/>
              <a:endParaRPr lang="en-US" sz="3599">
                <a:solidFill>
                  <a:srgbClr val="FEFFFF"/>
                </a:solidFill>
                <a:latin typeface="Calibri" panose="020F0502020204030204"/>
              </a:endParaRPr>
            </a:p>
          </p:txBody>
        </p:sp>
        <p:sp>
          <p:nvSpPr>
            <p:cNvPr id="26" name="Shape 2643">
              <a:extLst>
                <a:ext uri="{FF2B5EF4-FFF2-40B4-BE49-F238E27FC236}">
                  <a16:creationId xmlns:a16="http://schemas.microsoft.com/office/drawing/2014/main" id="{67841784-73AF-4033-8E94-683C46281BEB}"/>
                </a:ext>
              </a:extLst>
            </p:cNvPr>
            <p:cNvSpPr/>
            <p:nvPr/>
          </p:nvSpPr>
          <p:spPr>
            <a:xfrm>
              <a:off x="7540799" y="7559450"/>
              <a:ext cx="705468" cy="1293346"/>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80" tIns="38080" rIns="38080" bIns="38080" anchor="ctr"/>
            <a:lstStyle/>
            <a:p>
              <a:pPr defTabSz="4569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27" name="Oval 26">
            <a:extLst>
              <a:ext uri="{FF2B5EF4-FFF2-40B4-BE49-F238E27FC236}">
                <a16:creationId xmlns:a16="http://schemas.microsoft.com/office/drawing/2014/main" id="{EC23C5B5-CCEC-43CA-915F-DE5EE9BFB56F}"/>
              </a:ext>
            </a:extLst>
          </p:cNvPr>
          <p:cNvSpPr/>
          <p:nvPr/>
        </p:nvSpPr>
        <p:spPr>
          <a:xfrm>
            <a:off x="13011236" y="10023165"/>
            <a:ext cx="2082312" cy="20823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977"/>
            <a:endParaRPr lang="en-US" sz="3599">
              <a:solidFill>
                <a:srgbClr val="FEFFFF"/>
              </a:solidFill>
              <a:latin typeface="Calibri" panose="020F0502020204030204"/>
            </a:endParaRPr>
          </a:p>
        </p:txBody>
      </p:sp>
      <p:grpSp>
        <p:nvGrpSpPr>
          <p:cNvPr id="28" name="Group 27">
            <a:extLst>
              <a:ext uri="{FF2B5EF4-FFF2-40B4-BE49-F238E27FC236}">
                <a16:creationId xmlns:a16="http://schemas.microsoft.com/office/drawing/2014/main" id="{00AFD0A4-84E0-4B4D-A526-C1D9BF9BCCAE}"/>
              </a:ext>
            </a:extLst>
          </p:cNvPr>
          <p:cNvGrpSpPr/>
          <p:nvPr/>
        </p:nvGrpSpPr>
        <p:grpSpPr>
          <a:xfrm>
            <a:off x="13011238" y="1610527"/>
            <a:ext cx="2082312" cy="2082310"/>
            <a:chOff x="2365681" y="6954126"/>
            <a:chExt cx="2441456" cy="2441454"/>
          </a:xfrm>
        </p:grpSpPr>
        <p:sp>
          <p:nvSpPr>
            <p:cNvPr id="29" name="Oval 28">
              <a:extLst>
                <a:ext uri="{FF2B5EF4-FFF2-40B4-BE49-F238E27FC236}">
                  <a16:creationId xmlns:a16="http://schemas.microsoft.com/office/drawing/2014/main" id="{AC446605-EE8B-4AB7-9329-3CD46B7E7F66}"/>
                </a:ext>
              </a:extLst>
            </p:cNvPr>
            <p:cNvSpPr/>
            <p:nvPr/>
          </p:nvSpPr>
          <p:spPr>
            <a:xfrm>
              <a:off x="2365681" y="6954126"/>
              <a:ext cx="2441456" cy="2441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977"/>
              <a:endParaRPr lang="en-US" sz="3599">
                <a:solidFill>
                  <a:srgbClr val="FEFFFF"/>
                </a:solidFill>
                <a:latin typeface="Calibri" panose="020F0502020204030204"/>
              </a:endParaRPr>
            </a:p>
          </p:txBody>
        </p:sp>
        <p:sp>
          <p:nvSpPr>
            <p:cNvPr id="30" name="Shape 2617">
              <a:extLst>
                <a:ext uri="{FF2B5EF4-FFF2-40B4-BE49-F238E27FC236}">
                  <a16:creationId xmlns:a16="http://schemas.microsoft.com/office/drawing/2014/main" id="{26899846-274D-4168-8A40-A142804BDC1B}"/>
                </a:ext>
              </a:extLst>
            </p:cNvPr>
            <p:cNvSpPr/>
            <p:nvPr/>
          </p:nvSpPr>
          <p:spPr>
            <a:xfrm>
              <a:off x="2927005" y="7635281"/>
              <a:ext cx="1318806" cy="107914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80" tIns="38080" rIns="38080" bIns="38080" anchor="ctr"/>
            <a:lstStyle/>
            <a:p>
              <a:pPr defTabSz="4569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EBF0F3"/>
                </a:solidFill>
                <a:effectLst>
                  <a:outerShdw blurRad="38100" dist="12700" dir="5400000" rotWithShape="0">
                    <a:srgbClr val="000000">
                      <a:alpha val="50000"/>
                    </a:srgbClr>
                  </a:outerShdw>
                </a:effectLst>
                <a:latin typeface="Gill Sans"/>
                <a:sym typeface="Gill Sans"/>
              </a:endParaRPr>
            </a:p>
          </p:txBody>
        </p:sp>
      </p:grpSp>
      <p:sp>
        <p:nvSpPr>
          <p:cNvPr id="32" name="Shape 2944">
            <a:extLst>
              <a:ext uri="{FF2B5EF4-FFF2-40B4-BE49-F238E27FC236}">
                <a16:creationId xmlns:a16="http://schemas.microsoft.com/office/drawing/2014/main" id="{B8377016-AD03-40B4-BC65-A76284923CF6}"/>
              </a:ext>
            </a:extLst>
          </p:cNvPr>
          <p:cNvSpPr/>
          <p:nvPr/>
        </p:nvSpPr>
        <p:spPr>
          <a:xfrm>
            <a:off x="13553025" y="10501916"/>
            <a:ext cx="990624" cy="990620"/>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80" tIns="38080" rIns="38080" bIns="38080" anchor="ctr"/>
          <a:lstStyle/>
          <a:p>
            <a:pPr algn="ctr" defTabSz="4569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Montserrat" pitchFamily="2" charset="77"/>
              <a:sym typeface="Gill Sans"/>
            </a:endParaRPr>
          </a:p>
        </p:txBody>
      </p:sp>
      <p:sp>
        <p:nvSpPr>
          <p:cNvPr id="33" name="Subtitle 2">
            <a:extLst>
              <a:ext uri="{FF2B5EF4-FFF2-40B4-BE49-F238E27FC236}">
                <a16:creationId xmlns:a16="http://schemas.microsoft.com/office/drawing/2014/main" id="{6CD9DB49-14BF-4529-AEB6-D4CD21F1943E}"/>
              </a:ext>
            </a:extLst>
          </p:cNvPr>
          <p:cNvSpPr txBox="1">
            <a:spLocks/>
          </p:cNvSpPr>
          <p:nvPr/>
        </p:nvSpPr>
        <p:spPr>
          <a:xfrm>
            <a:off x="15674193" y="2232371"/>
            <a:ext cx="8161110" cy="2453576"/>
          </a:xfrm>
          <a:prstGeom prst="rect">
            <a:avLst/>
          </a:prstGeom>
        </p:spPr>
        <p:txBody>
          <a:bodyPr vert="horz" wrap="square" lIns="217377" tIns="108690" rIns="217377" bIns="1086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364">
              <a:lnSpc>
                <a:spcPts val="4299"/>
              </a:lnSpc>
            </a:pPr>
            <a:r>
              <a:rPr lang="en-US" sz="2399" dirty="0">
                <a:solidFill>
                  <a:srgbClr val="004479"/>
                </a:solidFill>
                <a:latin typeface="Lato" panose="020F0502020204030203" pitchFamily="34" charset="0"/>
                <a:ea typeface="Lato" panose="020F0502020204030203" pitchFamily="34" charset="0"/>
                <a:cs typeface="Lato" panose="020F0502020204030203" pitchFamily="34" charset="0"/>
              </a:rPr>
              <a:t>Please use this link </a:t>
            </a:r>
            <a:r>
              <a:rPr lang="en-US" sz="2399" dirty="0">
                <a:solidFill>
                  <a:srgbClr val="FF0000"/>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https://onboarding.millinmedical.com</a:t>
            </a:r>
            <a:r>
              <a:rPr lang="en-US" sz="2399" dirty="0">
                <a:solidFill>
                  <a:srgbClr val="FF0000"/>
                </a:solidFill>
                <a:latin typeface="Lato" panose="020F0502020204030203" pitchFamily="34" charset="0"/>
                <a:ea typeface="Lato" panose="020F0502020204030203" pitchFamily="34" charset="0"/>
                <a:cs typeface="Lato" panose="020F0502020204030203" pitchFamily="34" charset="0"/>
              </a:rPr>
              <a:t>      </a:t>
            </a:r>
            <a:r>
              <a:rPr lang="en-US" sz="2399" dirty="0">
                <a:solidFill>
                  <a:srgbClr val="004479"/>
                </a:solidFill>
                <a:latin typeface="Lato" panose="020F0502020204030203" pitchFamily="34" charset="0"/>
                <a:ea typeface="Lato" panose="020F0502020204030203" pitchFamily="34" charset="0"/>
                <a:cs typeface="Lato" panose="020F0502020204030203" pitchFamily="34" charset="0"/>
              </a:rPr>
              <a:t>to provide </a:t>
            </a:r>
            <a:r>
              <a:rPr lang="en-US" sz="2399" dirty="0" err="1">
                <a:solidFill>
                  <a:srgbClr val="004479"/>
                </a:solidFill>
                <a:latin typeface="Lato" panose="020F0502020204030203" pitchFamily="34" charset="0"/>
                <a:ea typeface="Lato" panose="020F0502020204030203" pitchFamily="34" charset="0"/>
                <a:cs typeface="Lato" panose="020F0502020204030203" pitchFamily="34" charset="0"/>
              </a:rPr>
              <a:t>Millin</a:t>
            </a:r>
            <a:r>
              <a:rPr lang="en-US" sz="2399" dirty="0">
                <a:solidFill>
                  <a:srgbClr val="004479"/>
                </a:solidFill>
                <a:latin typeface="Lato" panose="020F0502020204030203" pitchFamily="34" charset="0"/>
                <a:ea typeface="Lato" panose="020F0502020204030203" pitchFamily="34" charset="0"/>
                <a:cs typeface="Lato" panose="020F0502020204030203" pitchFamily="34" charset="0"/>
              </a:rPr>
              <a:t> with your requirements (Programs, # of Claims, EMR). </a:t>
            </a:r>
          </a:p>
          <a:p>
            <a:pPr algn="l" defTabSz="1087364">
              <a:lnSpc>
                <a:spcPts val="4299"/>
              </a:lnSpc>
            </a:pPr>
            <a:r>
              <a:rPr lang="en-US" sz="2399" b="1" i="1" dirty="0">
                <a:solidFill>
                  <a:srgbClr val="004479"/>
                </a:solidFill>
                <a:latin typeface="Lato" panose="020F0502020204030203" pitchFamily="34" charset="0"/>
                <a:ea typeface="Lato" panose="020F0502020204030203" pitchFamily="34" charset="0"/>
                <a:cs typeface="Lato" panose="020F0502020204030203" pitchFamily="34" charset="0"/>
              </a:rPr>
              <a:t>It takes no more than a few minutes to fill out!</a:t>
            </a:r>
          </a:p>
        </p:txBody>
      </p:sp>
      <p:sp>
        <p:nvSpPr>
          <p:cNvPr id="34" name="Rectangle 33">
            <a:extLst>
              <a:ext uri="{FF2B5EF4-FFF2-40B4-BE49-F238E27FC236}">
                <a16:creationId xmlns:a16="http://schemas.microsoft.com/office/drawing/2014/main" id="{84F276C1-5050-4F74-83B3-F59DFA84A220}"/>
              </a:ext>
            </a:extLst>
          </p:cNvPr>
          <p:cNvSpPr/>
          <p:nvPr/>
        </p:nvSpPr>
        <p:spPr>
          <a:xfrm>
            <a:off x="15672707" y="1502339"/>
            <a:ext cx="5746001" cy="646203"/>
          </a:xfrm>
          <a:prstGeom prst="rect">
            <a:avLst/>
          </a:prstGeom>
        </p:spPr>
        <p:txBody>
          <a:bodyPr wrap="square">
            <a:spAutoFit/>
          </a:bodyPr>
          <a:lstStyle/>
          <a:p>
            <a:pPr defTabSz="1827977"/>
            <a:r>
              <a:rPr lang="en-US" sz="3599" b="1" dirty="0">
                <a:solidFill>
                  <a:srgbClr val="004479"/>
                </a:solidFill>
                <a:latin typeface="Lato" panose="020F0502020204030203" pitchFamily="34" charset="0"/>
                <a:ea typeface="Lato" panose="020F0502020204030203" pitchFamily="34" charset="0"/>
                <a:cs typeface="Lato" panose="020F0502020204030203" pitchFamily="34" charset="0"/>
              </a:rPr>
              <a:t>Agency Requirements:</a:t>
            </a:r>
          </a:p>
        </p:txBody>
      </p:sp>
      <p:sp>
        <p:nvSpPr>
          <p:cNvPr id="35" name="Subtitle 2">
            <a:extLst>
              <a:ext uri="{FF2B5EF4-FFF2-40B4-BE49-F238E27FC236}">
                <a16:creationId xmlns:a16="http://schemas.microsoft.com/office/drawing/2014/main" id="{E6FE808C-AF3F-4BFE-BB6E-C7144D2F3F8F}"/>
              </a:ext>
            </a:extLst>
          </p:cNvPr>
          <p:cNvSpPr txBox="1">
            <a:spLocks/>
          </p:cNvSpPr>
          <p:nvPr/>
        </p:nvSpPr>
        <p:spPr>
          <a:xfrm>
            <a:off x="15674193" y="6548031"/>
            <a:ext cx="8161110" cy="1261455"/>
          </a:xfrm>
          <a:prstGeom prst="rect">
            <a:avLst/>
          </a:prstGeom>
        </p:spPr>
        <p:txBody>
          <a:bodyPr vert="horz" wrap="square" lIns="217377" tIns="108690" rIns="217377" bIns="1086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364">
              <a:lnSpc>
                <a:spcPts val="4299"/>
              </a:lnSpc>
            </a:pPr>
            <a:r>
              <a:rPr lang="en-US" sz="2399" dirty="0">
                <a:solidFill>
                  <a:srgbClr val="004479"/>
                </a:solidFill>
                <a:latin typeface="Lato" panose="020F0502020204030203" pitchFamily="34" charset="0"/>
                <a:ea typeface="Lato" panose="020F0502020204030203" pitchFamily="34" charset="0"/>
                <a:cs typeface="Lato" panose="020F0502020204030203" pitchFamily="34" charset="0"/>
              </a:rPr>
              <a:t>Millin will produce </a:t>
            </a:r>
            <a:r>
              <a:rPr lang="en-US" sz="2399">
                <a:solidFill>
                  <a:srgbClr val="004479"/>
                </a:solidFill>
                <a:latin typeface="Lato" panose="020F0502020204030203" pitchFamily="34" charset="0"/>
                <a:ea typeface="Lato" panose="020F0502020204030203" pitchFamily="34" charset="0"/>
                <a:cs typeface="Lato" panose="020F0502020204030203" pitchFamily="34" charset="0"/>
              </a:rPr>
              <a:t>a proposal </a:t>
            </a:r>
            <a:r>
              <a:rPr lang="en-US" sz="2399" dirty="0">
                <a:solidFill>
                  <a:srgbClr val="004479"/>
                </a:solidFill>
                <a:latin typeface="Lato" panose="020F0502020204030203" pitchFamily="34" charset="0"/>
                <a:ea typeface="Lato" panose="020F0502020204030203" pitchFamily="34" charset="0"/>
                <a:cs typeface="Lato" panose="020F0502020204030203" pitchFamily="34" charset="0"/>
              </a:rPr>
              <a:t>q</a:t>
            </a:r>
            <a:r>
              <a:rPr lang="en-US" sz="2399">
                <a:solidFill>
                  <a:srgbClr val="004479"/>
                </a:solidFill>
                <a:latin typeface="Lato" panose="020F0502020204030203" pitchFamily="34" charset="0"/>
                <a:ea typeface="Lato" panose="020F0502020204030203" pitchFamily="34" charset="0"/>
                <a:cs typeface="Lato" panose="020F0502020204030203" pitchFamily="34" charset="0"/>
              </a:rPr>
              <a:t>uote </a:t>
            </a:r>
            <a:r>
              <a:rPr lang="en-US" sz="2399" dirty="0">
                <a:solidFill>
                  <a:srgbClr val="004479"/>
                </a:solidFill>
                <a:latin typeface="Lato" panose="020F0502020204030203" pitchFamily="34" charset="0"/>
                <a:ea typeface="Lato" panose="020F0502020204030203" pitchFamily="34" charset="0"/>
                <a:cs typeface="Lato" panose="020F0502020204030203" pitchFamily="34" charset="0"/>
              </a:rPr>
              <a:t>for </a:t>
            </a:r>
            <a:r>
              <a:rPr lang="en-US" sz="2399" dirty="0" err="1">
                <a:solidFill>
                  <a:srgbClr val="004479"/>
                </a:solidFill>
                <a:latin typeface="Lato" panose="020F0502020204030203" pitchFamily="34" charset="0"/>
                <a:ea typeface="Lato" panose="020F0502020204030203" pitchFamily="34" charset="0"/>
                <a:cs typeface="Lato" panose="020F0502020204030203" pitchFamily="34" charset="0"/>
              </a:rPr>
              <a:t>MillinPro</a:t>
            </a:r>
            <a:r>
              <a:rPr lang="en-US" sz="2399" dirty="0">
                <a:solidFill>
                  <a:srgbClr val="004479"/>
                </a:solidFill>
                <a:latin typeface="Lato" panose="020F0502020204030203" pitchFamily="34" charset="0"/>
                <a:ea typeface="Lato" panose="020F0502020204030203" pitchFamily="34" charset="0"/>
                <a:cs typeface="Lato" panose="020F0502020204030203" pitchFamily="34" charset="0"/>
              </a:rPr>
              <a:t>/RCM Services for you within 48 hours.</a:t>
            </a:r>
          </a:p>
        </p:txBody>
      </p:sp>
      <p:sp>
        <p:nvSpPr>
          <p:cNvPr id="36" name="Rectangle 35">
            <a:extLst>
              <a:ext uri="{FF2B5EF4-FFF2-40B4-BE49-F238E27FC236}">
                <a16:creationId xmlns:a16="http://schemas.microsoft.com/office/drawing/2014/main" id="{BA391122-E374-4D23-A081-849C3443E64E}"/>
              </a:ext>
            </a:extLst>
          </p:cNvPr>
          <p:cNvSpPr/>
          <p:nvPr/>
        </p:nvSpPr>
        <p:spPr>
          <a:xfrm>
            <a:off x="15689480" y="5901868"/>
            <a:ext cx="5181332" cy="646203"/>
          </a:xfrm>
          <a:prstGeom prst="rect">
            <a:avLst/>
          </a:prstGeom>
        </p:spPr>
        <p:txBody>
          <a:bodyPr wrap="square">
            <a:spAutoFit/>
          </a:bodyPr>
          <a:lstStyle/>
          <a:p>
            <a:pPr defTabSz="1827977"/>
            <a:r>
              <a:rPr lang="en-US" sz="3599" b="1" dirty="0">
                <a:solidFill>
                  <a:srgbClr val="004479"/>
                </a:solidFill>
                <a:latin typeface="Lato" panose="020F0502020204030203" pitchFamily="34" charset="0"/>
                <a:ea typeface="Lato" panose="020F0502020204030203" pitchFamily="34" charset="0"/>
                <a:cs typeface="Lato" panose="020F0502020204030203" pitchFamily="34" charset="0"/>
              </a:rPr>
              <a:t>Proposal:</a:t>
            </a:r>
          </a:p>
        </p:txBody>
      </p:sp>
      <p:sp>
        <p:nvSpPr>
          <p:cNvPr id="37" name="Subtitle 2">
            <a:extLst>
              <a:ext uri="{FF2B5EF4-FFF2-40B4-BE49-F238E27FC236}">
                <a16:creationId xmlns:a16="http://schemas.microsoft.com/office/drawing/2014/main" id="{757710CA-E0EC-47D6-A58D-9E83EBA4205F}"/>
              </a:ext>
            </a:extLst>
          </p:cNvPr>
          <p:cNvSpPr txBox="1">
            <a:spLocks/>
          </p:cNvSpPr>
          <p:nvPr/>
        </p:nvSpPr>
        <p:spPr>
          <a:xfrm>
            <a:off x="15674192" y="10337695"/>
            <a:ext cx="8161108" cy="1902143"/>
          </a:xfrm>
          <a:prstGeom prst="rect">
            <a:avLst/>
          </a:prstGeom>
        </p:spPr>
        <p:txBody>
          <a:bodyPr vert="horz" wrap="square" lIns="217377" tIns="108690" rIns="217377" bIns="1086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364">
              <a:lnSpc>
                <a:spcPts val="4299"/>
              </a:lnSpc>
            </a:pPr>
            <a:r>
              <a:rPr lang="en-US" sz="2399" dirty="0">
                <a:solidFill>
                  <a:srgbClr val="004479"/>
                </a:solidFill>
                <a:latin typeface="Lato" panose="020F0502020204030203" pitchFamily="34" charset="0"/>
                <a:ea typeface="Lato" panose="020F0502020204030203" pitchFamily="34" charset="0"/>
                <a:cs typeface="Lato" panose="020F0502020204030203" pitchFamily="34" charset="0"/>
              </a:rPr>
              <a:t>Millin configures the system based on your specifications, requirements, and preferences. </a:t>
            </a:r>
          </a:p>
          <a:p>
            <a:pPr algn="l" defTabSz="1087364">
              <a:lnSpc>
                <a:spcPts val="4299"/>
              </a:lnSpc>
            </a:pPr>
            <a:r>
              <a:rPr lang="en-US" sz="2399" b="1" i="1" dirty="0">
                <a:solidFill>
                  <a:srgbClr val="004479"/>
                </a:solidFill>
                <a:latin typeface="Lato" panose="020F0502020204030203" pitchFamily="34" charset="0"/>
                <a:ea typeface="Lato" panose="020F0502020204030203" pitchFamily="34" charset="0"/>
                <a:cs typeface="Lato" panose="020F0502020204030203" pitchFamily="34" charset="0"/>
              </a:rPr>
              <a:t>There is very little work to be done on your end! </a:t>
            </a:r>
          </a:p>
        </p:txBody>
      </p:sp>
      <p:sp>
        <p:nvSpPr>
          <p:cNvPr id="38" name="Rectangle 37">
            <a:extLst>
              <a:ext uri="{FF2B5EF4-FFF2-40B4-BE49-F238E27FC236}">
                <a16:creationId xmlns:a16="http://schemas.microsoft.com/office/drawing/2014/main" id="{9EB12C50-6732-4E86-8F3E-865DA122EDA6}"/>
              </a:ext>
            </a:extLst>
          </p:cNvPr>
          <p:cNvSpPr/>
          <p:nvPr/>
        </p:nvSpPr>
        <p:spPr>
          <a:xfrm>
            <a:off x="15689480" y="9691530"/>
            <a:ext cx="5181332" cy="646203"/>
          </a:xfrm>
          <a:prstGeom prst="rect">
            <a:avLst/>
          </a:prstGeom>
        </p:spPr>
        <p:txBody>
          <a:bodyPr wrap="square">
            <a:spAutoFit/>
          </a:bodyPr>
          <a:lstStyle/>
          <a:p>
            <a:pPr defTabSz="1827977"/>
            <a:r>
              <a:rPr lang="en-US" sz="3599" b="1" dirty="0">
                <a:solidFill>
                  <a:srgbClr val="004479"/>
                </a:solidFill>
                <a:latin typeface="Lato" panose="020F0502020204030203" pitchFamily="34" charset="0"/>
                <a:ea typeface="Lato" panose="020F0502020204030203" pitchFamily="34" charset="0"/>
                <a:cs typeface="Lato" panose="020F0502020204030203" pitchFamily="34" charset="0"/>
              </a:rPr>
              <a:t>Implementation:</a:t>
            </a:r>
          </a:p>
        </p:txBody>
      </p:sp>
      <p:pic>
        <p:nvPicPr>
          <p:cNvPr id="31" name="Picture 30" descr="Text, logo&#10;&#10;Description automatically generated">
            <a:extLst>
              <a:ext uri="{FF2B5EF4-FFF2-40B4-BE49-F238E27FC236}">
                <a16:creationId xmlns:a16="http://schemas.microsoft.com/office/drawing/2014/main" id="{D1819C92-D3DD-4C93-B451-CA1168A9FC5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09764" y="819253"/>
            <a:ext cx="3962213" cy="1451399"/>
          </a:xfrm>
          <a:prstGeom prst="rect">
            <a:avLst/>
          </a:prstGeom>
        </p:spPr>
      </p:pic>
    </p:spTree>
    <p:extLst>
      <p:ext uri="{BB962C8B-B14F-4D97-AF65-F5344CB8AC3E}">
        <p14:creationId xmlns:p14="http://schemas.microsoft.com/office/powerpoint/2010/main" val="97196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682833" y="3358493"/>
            <a:ext cx="6091571" cy="4623895"/>
          </a:xfrm>
          <a:prstGeom prst="rect">
            <a:avLst/>
          </a:prstGeom>
          <a:noFill/>
          <a:ln>
            <a:noFill/>
          </a:ln>
        </p:spPr>
        <p:txBody>
          <a:bodyPr wrap="square" rtlCol="0">
            <a:spAutoFit/>
          </a:bodyPr>
          <a:lstStyle/>
          <a:p>
            <a:pPr algn="l">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For over 40 years </a:t>
            </a:r>
            <a:r>
              <a:rPr lang="en-US" sz="2800" dirty="0">
                <a:latin typeface="Lato" panose="020F0502020204030203" pitchFamily="34" charset="0"/>
                <a:ea typeface="Lato" panose="020F0502020204030203" pitchFamily="34" charset="0"/>
                <a:cs typeface="Lato" panose="020F0502020204030203" pitchFamily="34" charset="0"/>
              </a:rPr>
              <a:t>Millin Associates has provided the best revenue cycle management software &amp; services for the I/DD and Behavioral health industries with an emphasis on providing agencies the highest possible ROI</a:t>
            </a:r>
          </a:p>
        </p:txBody>
      </p:sp>
      <p:sp>
        <p:nvSpPr>
          <p:cNvPr id="10" name="TextBox 9">
            <a:extLst>
              <a:ext uri="{FF2B5EF4-FFF2-40B4-BE49-F238E27FC236}">
                <a16:creationId xmlns:a16="http://schemas.microsoft.com/office/drawing/2014/main" id="{C9E484E5-8A35-4EBC-BADB-E6312A8C3C61}"/>
              </a:ext>
            </a:extLst>
          </p:cNvPr>
          <p:cNvSpPr txBox="1"/>
          <p:nvPr/>
        </p:nvSpPr>
        <p:spPr>
          <a:xfrm>
            <a:off x="8682834" y="9009015"/>
            <a:ext cx="13277822" cy="2056845"/>
          </a:xfrm>
          <a:prstGeom prst="rect">
            <a:avLst/>
          </a:prstGeom>
          <a:noFill/>
          <a:ln>
            <a:noFill/>
          </a:ln>
        </p:spPr>
        <p:txBody>
          <a:bodyPr wrap="square" rtlCol="0">
            <a:spAutoFit/>
          </a:bodyPr>
          <a:lstStyle/>
          <a:p>
            <a:pPr algn="l">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Over 350 agencies </a:t>
            </a:r>
            <a:r>
              <a:rPr lang="en-US" sz="2800" dirty="0">
                <a:latin typeface="Lato" panose="020F0502020204030203" pitchFamily="34" charset="0"/>
                <a:ea typeface="Lato" panose="020F0502020204030203" pitchFamily="34" charset="0"/>
                <a:cs typeface="Lato" panose="020F0502020204030203" pitchFamily="34" charset="0"/>
              </a:rPr>
              <a:t>have already transitioned to the </a:t>
            </a:r>
            <a:r>
              <a:rPr lang="en-US" sz="2800" dirty="0" err="1">
                <a:latin typeface="Lato" panose="020F0502020204030203" pitchFamily="34" charset="0"/>
                <a:ea typeface="Lato" panose="020F0502020204030203" pitchFamily="34" charset="0"/>
                <a:cs typeface="Lato" panose="020F0502020204030203" pitchFamily="34" charset="0"/>
              </a:rPr>
              <a:t>MillinPro</a:t>
            </a:r>
            <a:r>
              <a:rPr lang="en-US" sz="2800" dirty="0">
                <a:latin typeface="Lato" panose="020F0502020204030203" pitchFamily="34" charset="0"/>
                <a:ea typeface="Lato" panose="020F0502020204030203" pitchFamily="34" charset="0"/>
                <a:cs typeface="Lato" panose="020F0502020204030203" pitchFamily="34" charset="0"/>
              </a:rPr>
              <a:t> RCM system which is integrated with the EMR system that is best suited for the respective agencies. </a:t>
            </a:r>
          </a:p>
          <a:p>
            <a:pPr>
              <a:lnSpc>
                <a:spcPct val="150000"/>
              </a:lnSpc>
            </a:pPr>
            <a:endParaRPr lang="en-US" sz="2800" dirty="0"/>
          </a:p>
        </p:txBody>
      </p:sp>
      <p:sp>
        <p:nvSpPr>
          <p:cNvPr id="9" name="TextBox 8">
            <a:extLst>
              <a:ext uri="{FF2B5EF4-FFF2-40B4-BE49-F238E27FC236}">
                <a16:creationId xmlns:a16="http://schemas.microsoft.com/office/drawing/2014/main" id="{7D02B8E2-25B1-43E1-9B01-D4C815345300}"/>
              </a:ext>
            </a:extLst>
          </p:cNvPr>
          <p:cNvSpPr txBox="1"/>
          <p:nvPr/>
        </p:nvSpPr>
        <p:spPr>
          <a:xfrm>
            <a:off x="15869085" y="3352628"/>
            <a:ext cx="6091571" cy="4642168"/>
          </a:xfrm>
          <a:prstGeom prst="rect">
            <a:avLst/>
          </a:prstGeom>
          <a:noFill/>
          <a:ln>
            <a:noFill/>
          </a:ln>
        </p:spPr>
        <p:txBody>
          <a:bodyPr wrap="square" rtlCol="0">
            <a:spAutoFit/>
          </a:bodyPr>
          <a:lstStyle/>
          <a:p>
            <a:pPr algn="l">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The </a:t>
            </a:r>
            <a:r>
              <a:rPr lang="en-US" sz="3200" b="1" dirty="0" err="1">
                <a:latin typeface="Lato" panose="020F0502020204030203" pitchFamily="34" charset="0"/>
                <a:ea typeface="Lato" panose="020F0502020204030203" pitchFamily="34" charset="0"/>
                <a:cs typeface="Lato" panose="020F0502020204030203" pitchFamily="34" charset="0"/>
              </a:rPr>
              <a:t>MillinPro</a:t>
            </a:r>
            <a:r>
              <a:rPr lang="en-US" sz="3200" b="1" dirty="0">
                <a:latin typeface="Lato" panose="020F0502020204030203" pitchFamily="34" charset="0"/>
                <a:ea typeface="Lato" panose="020F0502020204030203" pitchFamily="34" charset="0"/>
                <a:cs typeface="Lato" panose="020F0502020204030203" pitchFamily="34" charset="0"/>
              </a:rPr>
              <a:t> System </a:t>
            </a:r>
            <a:r>
              <a:rPr lang="en-US" sz="2800" dirty="0">
                <a:latin typeface="Lato" panose="020F0502020204030203" pitchFamily="34" charset="0"/>
                <a:ea typeface="Lato" panose="020F0502020204030203" pitchFamily="34" charset="0"/>
                <a:cs typeface="Lato" panose="020F0502020204030203" pitchFamily="34" charset="0"/>
              </a:rPr>
              <a:t>was specifically designed to navigate the everchanging complex billing landscape and compliance requirements within the Health &amp; Human Service industry</a:t>
            </a:r>
          </a:p>
          <a:p>
            <a:pPr>
              <a:lnSpc>
                <a:spcPct val="150000"/>
              </a:lnSpc>
            </a:pPr>
            <a:endParaRPr lang="en-US" sz="2800" dirty="0"/>
          </a:p>
        </p:txBody>
      </p:sp>
      <p:sp>
        <p:nvSpPr>
          <p:cNvPr id="14" name="Rectangle 13">
            <a:extLst>
              <a:ext uri="{FF2B5EF4-FFF2-40B4-BE49-F238E27FC236}">
                <a16:creationId xmlns:a16="http://schemas.microsoft.com/office/drawing/2014/main" id="{550EA994-1B16-470C-4506-6BB7E643BEE2}"/>
              </a:ext>
            </a:extLst>
          </p:cNvPr>
          <p:cNvSpPr/>
          <p:nvPr/>
        </p:nvSpPr>
        <p:spPr>
          <a:xfrm>
            <a:off x="0" y="0"/>
            <a:ext cx="8032376"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36D3BB5-5D6A-98BE-8678-D3862F68C93E}"/>
              </a:ext>
            </a:extLst>
          </p:cNvPr>
          <p:cNvSpPr txBox="1"/>
          <p:nvPr/>
        </p:nvSpPr>
        <p:spPr>
          <a:xfrm>
            <a:off x="1149604" y="4984376"/>
            <a:ext cx="5815508" cy="2554545"/>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MILLIN OVERVIEW</a:t>
            </a:r>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6" name="Picture 15">
            <a:extLst>
              <a:ext uri="{FF2B5EF4-FFF2-40B4-BE49-F238E27FC236}">
                <a16:creationId xmlns:a16="http://schemas.microsoft.com/office/drawing/2014/main" id="{09A46F17-275D-98A4-BBE1-22E3CA9F0FD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1951193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39CF4A2-5FF5-834E-BFA1-063444E43B4D}"/>
              </a:ext>
            </a:extLst>
          </p:cNvPr>
          <p:cNvSpPr/>
          <p:nvPr/>
        </p:nvSpPr>
        <p:spPr>
          <a:xfrm rot="10800000" flipV="1">
            <a:off x="-10" y="6695768"/>
            <a:ext cx="24377649" cy="7020230"/>
          </a:xfrm>
          <a:prstGeom prst="rect">
            <a:avLst/>
          </a:prstGeom>
          <a:solidFill>
            <a:srgbClr val="EF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DE9D4E31-62B9-F443-9A13-DBA406FB51F6}"/>
              </a:ext>
            </a:extLst>
          </p:cNvPr>
          <p:cNvGrpSpPr/>
          <p:nvPr/>
        </p:nvGrpSpPr>
        <p:grpSpPr>
          <a:xfrm>
            <a:off x="4362428" y="9096941"/>
            <a:ext cx="15652772" cy="2589026"/>
            <a:chOff x="4276445" y="6465669"/>
            <a:chExt cx="15652772" cy="2589026"/>
          </a:xfrm>
        </p:grpSpPr>
        <p:sp>
          <p:nvSpPr>
            <p:cNvPr id="43" name="Subtitle 2">
              <a:extLst>
                <a:ext uri="{FF2B5EF4-FFF2-40B4-BE49-F238E27FC236}">
                  <a16:creationId xmlns:a16="http://schemas.microsoft.com/office/drawing/2014/main" id="{2E14FF7E-33E6-A04D-9CFA-F3EC753E24EC}"/>
                </a:ext>
              </a:extLst>
            </p:cNvPr>
            <p:cNvSpPr txBox="1">
              <a:spLocks/>
            </p:cNvSpPr>
            <p:nvPr/>
          </p:nvSpPr>
          <p:spPr>
            <a:xfrm>
              <a:off x="4276445" y="7156022"/>
              <a:ext cx="15652772" cy="189867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Contact Nick for any follow up questions or assistance with the next steps in the process. </a:t>
              </a:r>
              <a:r>
                <a:rPr lang="en-US" sz="2800" dirty="0">
                  <a:solidFill>
                    <a:schemeClr val="bg2"/>
                  </a:solidFill>
                  <a:latin typeface="Roboto Light" panose="02000000000000000000" pitchFamily="2" charset="0"/>
                  <a:ea typeface="Roboto Light" panose="02000000000000000000" pitchFamily="2" charset="0"/>
                  <a:cs typeface="Lato Light" panose="020F0502020204030203" pitchFamily="34" charset="0"/>
                </a:rPr>
                <a:t>njerolimov@millinmedical.com</a:t>
              </a:r>
            </a:p>
            <a:p>
              <a:pPr>
                <a:lnSpc>
                  <a:spcPts val="4299"/>
                </a:lnSpc>
              </a:pP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(516) 274-4150</a:t>
              </a:r>
            </a:p>
          </p:txBody>
        </p:sp>
        <p:sp>
          <p:nvSpPr>
            <p:cNvPr id="44" name="Rectangle 43">
              <a:extLst>
                <a:ext uri="{FF2B5EF4-FFF2-40B4-BE49-F238E27FC236}">
                  <a16:creationId xmlns:a16="http://schemas.microsoft.com/office/drawing/2014/main" id="{E30D09AF-624C-0546-9230-3F0F116B5509}"/>
                </a:ext>
              </a:extLst>
            </p:cNvPr>
            <p:cNvSpPr/>
            <p:nvPr/>
          </p:nvSpPr>
          <p:spPr>
            <a:xfrm>
              <a:off x="9584701" y="6465669"/>
              <a:ext cx="5182682" cy="646331"/>
            </a:xfrm>
            <a:prstGeom prst="rect">
              <a:avLst/>
            </a:prstGeom>
          </p:spPr>
          <p:txBody>
            <a:bodyPr wrap="square">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Nick Jerolimov</a:t>
              </a:r>
            </a:p>
          </p:txBody>
        </p:sp>
      </p:grpSp>
      <p:sp>
        <p:nvSpPr>
          <p:cNvPr id="10" name="Rectangle 9">
            <a:extLst>
              <a:ext uri="{FF2B5EF4-FFF2-40B4-BE49-F238E27FC236}">
                <a16:creationId xmlns:a16="http://schemas.microsoft.com/office/drawing/2014/main" id="{A1D9E816-B5AE-47E5-95F6-342AA7E66ECD}"/>
              </a:ext>
            </a:extLst>
          </p:cNvPr>
          <p:cNvSpPr/>
          <p:nvPr/>
        </p:nvSpPr>
        <p:spPr>
          <a:xfrm flipH="1">
            <a:off x="7742556" y="467505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TextBox 10">
            <a:extLst>
              <a:ext uri="{FF2B5EF4-FFF2-40B4-BE49-F238E27FC236}">
                <a16:creationId xmlns:a16="http://schemas.microsoft.com/office/drawing/2014/main" id="{B0A7923E-FCD1-4926-918D-00B1E21A531A}"/>
              </a:ext>
            </a:extLst>
          </p:cNvPr>
          <p:cNvSpPr txBox="1"/>
          <p:nvPr/>
        </p:nvSpPr>
        <p:spPr>
          <a:xfrm>
            <a:off x="-78927" y="5385060"/>
            <a:ext cx="7436695" cy="1877437"/>
          </a:xfrm>
          <a:prstGeom prst="rect">
            <a:avLst/>
          </a:prstGeom>
          <a:noFill/>
        </p:spPr>
        <p:txBody>
          <a:bodyPr wrap="square" rtlCol="0">
            <a:spAutoFit/>
          </a:bodyPr>
          <a:lstStyle/>
          <a:p>
            <a:pPr algn="r"/>
            <a:r>
              <a:rPr lang="en-US" sz="8000" b="1" dirty="0">
                <a:latin typeface="Lato"/>
                <a:ea typeface="Lato"/>
                <a:cs typeface="Lato"/>
              </a:rPr>
              <a:t>THANK YOU! </a:t>
            </a:r>
          </a:p>
          <a:p>
            <a:endParaRPr lang="en-US" dirty="0"/>
          </a:p>
        </p:txBody>
      </p:sp>
      <p:pic>
        <p:nvPicPr>
          <p:cNvPr id="14" name="Picture 13">
            <a:extLst>
              <a:ext uri="{FF2B5EF4-FFF2-40B4-BE49-F238E27FC236}">
                <a16:creationId xmlns:a16="http://schemas.microsoft.com/office/drawing/2014/main" id="{1D7BBBAA-36A0-BB23-0321-D18231221DBF}"/>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34345" y="10205883"/>
            <a:ext cx="4467012" cy="3573612"/>
          </a:xfrm>
          <a:prstGeom prst="rect">
            <a:avLst/>
          </a:prstGeom>
        </p:spPr>
      </p:pic>
      <p:pic>
        <p:nvPicPr>
          <p:cNvPr id="6" name="Picture 5">
            <a:extLst>
              <a:ext uri="{FF2B5EF4-FFF2-40B4-BE49-F238E27FC236}">
                <a16:creationId xmlns:a16="http://schemas.microsoft.com/office/drawing/2014/main" id="{76FFF8AE-09BF-47E8-4174-3295D6A612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28224" y="4126832"/>
            <a:ext cx="3921202" cy="3921202"/>
          </a:xfrm>
          <a:prstGeom prst="rect">
            <a:avLst/>
          </a:prstGeom>
          <a:ln>
            <a:noFill/>
          </a:ln>
          <a:effectLst>
            <a:softEdge rad="112500"/>
          </a:effectLst>
        </p:spPr>
      </p:pic>
    </p:spTree>
    <p:extLst>
      <p:ext uri="{BB962C8B-B14F-4D97-AF65-F5344CB8AC3E}">
        <p14:creationId xmlns:p14="http://schemas.microsoft.com/office/powerpoint/2010/main" val="26939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682833" y="4061879"/>
            <a:ext cx="13649629" cy="4585871"/>
          </a:xfrm>
          <a:prstGeom prst="rect">
            <a:avLst/>
          </a:prstGeom>
          <a:noFill/>
          <a:ln>
            <a:noFill/>
          </a:ln>
        </p:spPr>
        <p:txBody>
          <a:bodyPr wrap="square" rtlCol="0">
            <a:spAutoFit/>
          </a:bodyPr>
          <a:lstStyle/>
          <a:p>
            <a:pPr algn="l">
              <a:lnSpc>
                <a:spcPct val="100000"/>
              </a:lnSpc>
            </a:pPr>
            <a:r>
              <a:rPr lang="en-US" sz="3200" dirty="0">
                <a:latin typeface="Lato" panose="020F0502020204030203" pitchFamily="34" charset="0"/>
                <a:ea typeface="Lato" panose="020F0502020204030203" pitchFamily="34" charset="0"/>
                <a:cs typeface="Lato" panose="020F0502020204030203" pitchFamily="34" charset="0"/>
              </a:rPr>
              <a:t>In a perfect world we all want to have one system that does it all, perfectly.</a:t>
            </a: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algn="l">
              <a:lnSpc>
                <a:spcPct val="100000"/>
              </a:lnSpc>
            </a:pPr>
            <a:r>
              <a:rPr lang="en-US" sz="3200" dirty="0">
                <a:latin typeface="Lato" panose="020F0502020204030203" pitchFamily="34" charset="0"/>
                <a:ea typeface="Lato" panose="020F0502020204030203" pitchFamily="34" charset="0"/>
                <a:cs typeface="Lato" panose="020F0502020204030203" pitchFamily="34" charset="0"/>
              </a:rPr>
              <a:t>In the real world that does not exist.</a:t>
            </a: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algn="l">
              <a:lnSpc>
                <a:spcPct val="100000"/>
              </a:lnSpc>
            </a:pPr>
            <a:r>
              <a:rPr lang="en-US" sz="3200" dirty="0">
                <a:latin typeface="Lato" panose="020F0502020204030203" pitchFamily="34" charset="0"/>
                <a:ea typeface="Lato" panose="020F0502020204030203" pitchFamily="34" charset="0"/>
                <a:cs typeface="Lato" panose="020F0502020204030203" pitchFamily="34" charset="0"/>
              </a:rPr>
              <a:t>We do not try to be everything for everyone.</a:t>
            </a: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algn="l">
              <a:lnSpc>
                <a:spcPct val="100000"/>
              </a:lnSpc>
            </a:pPr>
            <a:r>
              <a:rPr lang="en-US" sz="3200" dirty="0">
                <a:latin typeface="Lato" panose="020F0502020204030203" pitchFamily="34" charset="0"/>
                <a:ea typeface="Lato" panose="020F0502020204030203" pitchFamily="34" charset="0"/>
                <a:cs typeface="Lato" panose="020F0502020204030203" pitchFamily="34" charset="0"/>
              </a:rPr>
              <a:t>We just </a:t>
            </a:r>
            <a:r>
              <a:rPr lang="en-US" b="1" dirty="0">
                <a:latin typeface="Lato" panose="020F0502020204030203" pitchFamily="34" charset="0"/>
                <a:ea typeface="Lato" panose="020F0502020204030203" pitchFamily="34" charset="0"/>
                <a:cs typeface="Lato" panose="020F0502020204030203" pitchFamily="34" charset="0"/>
              </a:rPr>
              <a:t>focus</a:t>
            </a:r>
            <a:r>
              <a:rPr lang="en-US" sz="3200" dirty="0">
                <a:latin typeface="Lato" panose="020F0502020204030203" pitchFamily="34" charset="0"/>
                <a:ea typeface="Lato" panose="020F0502020204030203" pitchFamily="34" charset="0"/>
                <a:cs typeface="Lato" panose="020F0502020204030203" pitchFamily="34" charset="0"/>
              </a:rPr>
              <a:t> on continuing to be </a:t>
            </a:r>
            <a:r>
              <a:rPr lang="en-US" b="1" dirty="0">
                <a:latin typeface="Lato" panose="020F0502020204030203" pitchFamily="34" charset="0"/>
                <a:ea typeface="Lato" panose="020F0502020204030203" pitchFamily="34" charset="0"/>
                <a:cs typeface="Lato" panose="020F0502020204030203" pitchFamily="34" charset="0"/>
              </a:rPr>
              <a:t>the best at what we do</a:t>
            </a:r>
            <a:r>
              <a:rPr lang="en-US" sz="3200" dirty="0">
                <a:latin typeface="Lato" panose="020F0502020204030203" pitchFamily="34" charset="0"/>
                <a:ea typeface="Lato" panose="020F0502020204030203" pitchFamily="34" charset="0"/>
                <a:cs typeface="Lato" panose="020F0502020204030203" pitchFamily="34" charset="0"/>
              </a:rPr>
              <a:t>.</a:t>
            </a: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algn="l">
              <a:lnSpc>
                <a:spcPct val="100000"/>
              </a:lnSpc>
            </a:pPr>
            <a:r>
              <a:rPr lang="en-US" sz="3200" dirty="0">
                <a:latin typeface="Lato" panose="020F0502020204030203" pitchFamily="34" charset="0"/>
                <a:ea typeface="Lato" panose="020F0502020204030203" pitchFamily="34" charset="0"/>
                <a:cs typeface="Lato" panose="020F0502020204030203" pitchFamily="34" charset="0"/>
              </a:rPr>
              <a:t>The 350+ agency partners we work with can attest to that.</a:t>
            </a:r>
          </a:p>
        </p:txBody>
      </p:sp>
      <p:sp>
        <p:nvSpPr>
          <p:cNvPr id="9" name="Rectangle 8">
            <a:extLst>
              <a:ext uri="{FF2B5EF4-FFF2-40B4-BE49-F238E27FC236}">
                <a16:creationId xmlns:a16="http://schemas.microsoft.com/office/drawing/2014/main" id="{E15261DD-B38F-5D97-7FBB-0E264A9C6331}"/>
              </a:ext>
            </a:extLst>
          </p:cNvPr>
          <p:cNvSpPr/>
          <p:nvPr/>
        </p:nvSpPr>
        <p:spPr>
          <a:xfrm>
            <a:off x="0" y="-5879"/>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D3F988B8-57DC-7428-2B0D-ACE305DFAB06}"/>
              </a:ext>
            </a:extLst>
          </p:cNvPr>
          <p:cNvSpPr txBox="1"/>
          <p:nvPr/>
        </p:nvSpPr>
        <p:spPr>
          <a:xfrm>
            <a:off x="1044295" y="4948518"/>
            <a:ext cx="5949282" cy="2554545"/>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MILLIN PHILOSPHY</a:t>
            </a:r>
          </a:p>
        </p:txBody>
      </p:sp>
      <p:pic>
        <p:nvPicPr>
          <p:cNvPr id="10" name="Picture 9">
            <a:extLst>
              <a:ext uri="{FF2B5EF4-FFF2-40B4-BE49-F238E27FC236}">
                <a16:creationId xmlns:a16="http://schemas.microsoft.com/office/drawing/2014/main" id="{D81A0D85-B82A-46E0-1CF0-F17C14D5ECE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91482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682833" y="2813371"/>
            <a:ext cx="13649629" cy="8920584"/>
          </a:xfrm>
          <a:prstGeom prst="rect">
            <a:avLst/>
          </a:prstGeom>
          <a:noFill/>
          <a:ln>
            <a:noFill/>
          </a:ln>
        </p:spPr>
        <p:txBody>
          <a:bodyPr wrap="square" rtlCol="0">
            <a:spAutoFit/>
          </a:bodyPr>
          <a:lstStyle/>
          <a:p>
            <a:pPr algn="l">
              <a:lnSpc>
                <a:spcPct val="100000"/>
              </a:lnSpc>
            </a:pPr>
            <a:r>
              <a:rPr lang="en-US" sz="4000" b="1" dirty="0" err="1">
                <a:latin typeface="Lato" panose="020F0502020204030203" pitchFamily="34" charset="0"/>
                <a:ea typeface="Lato" panose="020F0502020204030203" pitchFamily="34" charset="0"/>
                <a:cs typeface="Lato" panose="020F0502020204030203" pitchFamily="34" charset="0"/>
              </a:rPr>
              <a:t>MillinPro</a:t>
            </a:r>
            <a:r>
              <a:rPr lang="en-US" sz="4000" b="1" dirty="0">
                <a:latin typeface="Lato" panose="020F0502020204030203" pitchFamily="34" charset="0"/>
                <a:ea typeface="Lato" panose="020F0502020204030203" pitchFamily="34" charset="0"/>
                <a:cs typeface="Lato" panose="020F0502020204030203" pitchFamily="34" charset="0"/>
              </a:rPr>
              <a:t> RCM System</a:t>
            </a:r>
          </a:p>
          <a:p>
            <a:pPr>
              <a:lnSpc>
                <a:spcPct val="150000"/>
              </a:lnSpc>
            </a:pPr>
            <a:r>
              <a:rPr lang="en-US" sz="3200" dirty="0">
                <a:latin typeface="Lato" panose="020F0502020204030203" pitchFamily="34" charset="0"/>
                <a:ea typeface="Lato" panose="020F0502020204030203" pitchFamily="34" charset="0"/>
                <a:cs typeface="Lato" panose="020F0502020204030203" pitchFamily="34" charset="0"/>
              </a:rPr>
              <a:t>Implement </a:t>
            </a:r>
            <a:r>
              <a:rPr lang="en-US" sz="3200" dirty="0" err="1">
                <a:latin typeface="Lato" panose="020F0502020204030203" pitchFamily="34" charset="0"/>
                <a:ea typeface="Lato" panose="020F0502020204030203" pitchFamily="34" charset="0"/>
                <a:cs typeface="Lato" panose="020F0502020204030203" pitchFamily="34" charset="0"/>
              </a:rPr>
              <a:t>MillinPro</a:t>
            </a:r>
            <a:r>
              <a:rPr lang="en-US" sz="3200" dirty="0">
                <a:latin typeface="Lato" panose="020F0502020204030203" pitchFamily="34" charset="0"/>
                <a:ea typeface="Lato" panose="020F0502020204030203" pitchFamily="34" charset="0"/>
                <a:cs typeface="Lato" panose="020F0502020204030203" pitchFamily="34" charset="0"/>
              </a:rPr>
              <a:t> and take advantage of all the features and functionalities within the system including our up-to-date rules engine and issue tracker.</a:t>
            </a:r>
          </a:p>
          <a:p>
            <a:pPr>
              <a:lnSpc>
                <a:spcPct val="150000"/>
              </a:lnSpc>
            </a:pPr>
            <a:endParaRPr lang="en-US" sz="3200" dirty="0">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4000" b="1" dirty="0">
                <a:latin typeface="Lato" panose="020F0502020204030203" pitchFamily="34" charset="0"/>
                <a:ea typeface="Lato" panose="020F0502020204030203" pitchFamily="34" charset="0"/>
                <a:cs typeface="Lato" panose="020F0502020204030203" pitchFamily="34" charset="0"/>
              </a:rPr>
              <a:t>Outsourced Billing</a:t>
            </a:r>
          </a:p>
          <a:p>
            <a:pPr>
              <a:lnSpc>
                <a:spcPct val="150000"/>
              </a:lnSpc>
            </a:pPr>
            <a:r>
              <a:rPr lang="en-US" sz="3200" dirty="0">
                <a:latin typeface="Lato" panose="020F0502020204030203" pitchFamily="34" charset="0"/>
                <a:ea typeface="Lato" panose="020F0502020204030203" pitchFamily="34" charset="0"/>
                <a:cs typeface="Lato" panose="020F0502020204030203" pitchFamily="34" charset="0"/>
              </a:rPr>
              <a:t>Outsource the billing process to Millin Associates expert billing specialists so that you and your team no longer need to worry about staff turnover, difficulty hiring expert billers, ensuring all claims issues are being resolved timely, etc. We provide full transparency into our process as you will have access to the </a:t>
            </a:r>
            <a:r>
              <a:rPr lang="en-US" sz="3200" dirty="0" err="1">
                <a:latin typeface="Lato" panose="020F0502020204030203" pitchFamily="34" charset="0"/>
                <a:ea typeface="Lato" panose="020F0502020204030203" pitchFamily="34" charset="0"/>
                <a:cs typeface="Lato" panose="020F0502020204030203" pitchFamily="34" charset="0"/>
              </a:rPr>
              <a:t>MillinPro</a:t>
            </a:r>
            <a:r>
              <a:rPr lang="en-US" sz="3200" dirty="0">
                <a:latin typeface="Lato" panose="020F0502020204030203" pitchFamily="34" charset="0"/>
                <a:ea typeface="Lato" panose="020F0502020204030203" pitchFamily="34" charset="0"/>
                <a:cs typeface="Lato" panose="020F0502020204030203" pitchFamily="34" charset="0"/>
              </a:rPr>
              <a:t> system thus having all the relevant real-time billing information at your fingertips. </a:t>
            </a:r>
          </a:p>
        </p:txBody>
      </p:sp>
      <p:sp>
        <p:nvSpPr>
          <p:cNvPr id="9" name="Rectangle 8">
            <a:extLst>
              <a:ext uri="{FF2B5EF4-FFF2-40B4-BE49-F238E27FC236}">
                <a16:creationId xmlns:a16="http://schemas.microsoft.com/office/drawing/2014/main" id="{DC0D81EC-3EE4-6285-E71F-ED862BEFA2D1}"/>
              </a:ext>
            </a:extLst>
          </p:cNvPr>
          <p:cNvSpPr/>
          <p:nvPr/>
        </p:nvSpPr>
        <p:spPr>
          <a:xfrm>
            <a:off x="0" y="-5879"/>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3C66E905-FB5D-EDA6-7D64-D615F6E8FD6B}"/>
              </a:ext>
            </a:extLst>
          </p:cNvPr>
          <p:cNvSpPr txBox="1"/>
          <p:nvPr/>
        </p:nvSpPr>
        <p:spPr>
          <a:xfrm>
            <a:off x="1004047" y="4930588"/>
            <a:ext cx="6149788" cy="2554545"/>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MILLIN SOLUTIONS</a:t>
            </a:r>
          </a:p>
        </p:txBody>
      </p:sp>
      <p:pic>
        <p:nvPicPr>
          <p:cNvPr id="10" name="Picture 9">
            <a:extLst>
              <a:ext uri="{FF2B5EF4-FFF2-40B4-BE49-F238E27FC236}">
                <a16:creationId xmlns:a16="http://schemas.microsoft.com/office/drawing/2014/main" id="{C703F017-8BC9-B441-4629-E52FD69D1A1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3209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097917" y="2571750"/>
            <a:ext cx="16279734" cy="10423417"/>
          </a:xfrm>
          <a:prstGeom prst="rect">
            <a:avLst/>
          </a:prstGeom>
          <a:noFill/>
          <a:ln>
            <a:noFill/>
          </a:ln>
        </p:spPr>
        <p:txBody>
          <a:bodyPr wrap="square" rtlCol="0">
            <a:spAutoFit/>
          </a:bodyPr>
          <a:lstStyle/>
          <a:p>
            <a:pPr algn="ctr">
              <a:lnSpc>
                <a:spcPct val="150000"/>
              </a:lnSpc>
            </a:pPr>
            <a:r>
              <a:rPr lang="en-US" sz="6600" b="1" dirty="0">
                <a:latin typeface="Lato" panose="020F0502020204030203" pitchFamily="34" charset="0"/>
                <a:ea typeface="Lato" panose="020F0502020204030203" pitchFamily="34" charset="0"/>
                <a:cs typeface="Lato" panose="020F0502020204030203" pitchFamily="34" charset="0"/>
              </a:rPr>
              <a:t>In 2023  </a:t>
            </a:r>
          </a:p>
          <a:p>
            <a:pPr algn="ctr">
              <a:lnSpc>
                <a:spcPct val="150000"/>
              </a:lnSpc>
            </a:pPr>
            <a:r>
              <a:rPr lang="en-US" sz="6600" b="1" dirty="0">
                <a:latin typeface="Lato" panose="020F0502020204030203" pitchFamily="34" charset="0"/>
                <a:ea typeface="Lato" panose="020F0502020204030203" pitchFamily="34" charset="0"/>
                <a:cs typeface="Lato" panose="020F0502020204030203" pitchFamily="34" charset="0"/>
              </a:rPr>
              <a:t>Number of claims billed through </a:t>
            </a:r>
            <a:r>
              <a:rPr lang="en-US" sz="6600" b="1" dirty="0" err="1">
                <a:latin typeface="Lato" panose="020F0502020204030203" pitchFamily="34" charset="0"/>
                <a:ea typeface="Lato" panose="020F0502020204030203" pitchFamily="34" charset="0"/>
                <a:cs typeface="Lato" panose="020F0502020204030203" pitchFamily="34" charset="0"/>
              </a:rPr>
              <a:t>MillinPro</a:t>
            </a:r>
            <a:r>
              <a:rPr lang="en-US" sz="6600" b="1" dirty="0">
                <a:latin typeface="Lato" panose="020F0502020204030203" pitchFamily="34" charset="0"/>
                <a:ea typeface="Lato" panose="020F0502020204030203" pitchFamily="34" charset="0"/>
                <a:cs typeface="Lato" panose="020F0502020204030203" pitchFamily="34" charset="0"/>
              </a:rPr>
              <a:t>:</a:t>
            </a:r>
          </a:p>
          <a:p>
            <a:pPr algn="ctr">
              <a:lnSpc>
                <a:spcPct val="150000"/>
              </a:lnSpc>
            </a:pPr>
            <a:r>
              <a:rPr lang="en-US" sz="9600" b="1" dirty="0">
                <a:latin typeface="Lato" panose="020F0502020204030203" pitchFamily="34" charset="0"/>
                <a:ea typeface="Lato" panose="020F0502020204030203" pitchFamily="34" charset="0"/>
                <a:cs typeface="Lato" panose="020F0502020204030203" pitchFamily="34" charset="0"/>
              </a:rPr>
              <a:t>18,620,778</a:t>
            </a:r>
          </a:p>
          <a:p>
            <a:pPr algn="ctr">
              <a:lnSpc>
                <a:spcPct val="150000"/>
              </a:lnSpc>
            </a:pPr>
            <a:r>
              <a:rPr lang="en-US" sz="6600" b="1" dirty="0">
                <a:latin typeface="Lato" panose="020F0502020204030203" pitchFamily="34" charset="0"/>
                <a:ea typeface="Lato" panose="020F0502020204030203" pitchFamily="34" charset="0"/>
                <a:cs typeface="Lato" panose="020F0502020204030203" pitchFamily="34" charset="0"/>
              </a:rPr>
              <a:t>Total value: </a:t>
            </a:r>
          </a:p>
          <a:p>
            <a:pPr algn="ctr">
              <a:lnSpc>
                <a:spcPct val="150000"/>
              </a:lnSpc>
            </a:pPr>
            <a:r>
              <a:rPr lang="en-US" sz="9600" b="1" dirty="0">
                <a:latin typeface="Lato" panose="020F0502020204030203" pitchFamily="34" charset="0"/>
                <a:ea typeface="Lato" panose="020F0502020204030203" pitchFamily="34" charset="0"/>
                <a:cs typeface="Lato" panose="020F0502020204030203" pitchFamily="34" charset="0"/>
              </a:rPr>
              <a:t>$5,578,373,973</a:t>
            </a:r>
          </a:p>
          <a:p>
            <a:pPr algn="ctr">
              <a:lnSpc>
                <a:spcPct val="150000"/>
              </a:lnSpc>
            </a:pPr>
            <a:endParaRPr lang="en-US" sz="6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525BBADC-B40C-F1CB-9B9E-9AB23AF5E008}"/>
              </a:ext>
            </a:extLst>
          </p:cNvPr>
          <p:cNvSpPr/>
          <p:nvPr/>
        </p:nvSpPr>
        <p:spPr>
          <a:xfrm>
            <a:off x="-1" y="-5879"/>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0A1CBDA8-28B3-E8B9-43B0-BE55534E3503}"/>
              </a:ext>
            </a:extLst>
          </p:cNvPr>
          <p:cNvSpPr txBox="1"/>
          <p:nvPr/>
        </p:nvSpPr>
        <p:spPr>
          <a:xfrm>
            <a:off x="484094" y="4656004"/>
            <a:ext cx="6482833" cy="3785652"/>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MILLIN BY THE NUMBERS</a:t>
            </a:r>
          </a:p>
        </p:txBody>
      </p:sp>
      <p:pic>
        <p:nvPicPr>
          <p:cNvPr id="10" name="Picture 9">
            <a:extLst>
              <a:ext uri="{FF2B5EF4-FFF2-40B4-BE49-F238E27FC236}">
                <a16:creationId xmlns:a16="http://schemas.microsoft.com/office/drawing/2014/main" id="{90B58A58-499D-ABC5-5683-34E354CCB21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142738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682833" y="1424193"/>
            <a:ext cx="15140700" cy="11480066"/>
          </a:xfrm>
          <a:prstGeom prst="rect">
            <a:avLst/>
          </a:prstGeom>
          <a:noFill/>
          <a:ln>
            <a:noFill/>
          </a:ln>
        </p:spPr>
        <p:txBody>
          <a:bodyPr wrap="square" rtlCol="0">
            <a:spAutoFit/>
          </a:bodyPr>
          <a:lstStyle/>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Cutting-edge </a:t>
            </a:r>
            <a:r>
              <a:rPr lang="en-US" sz="3200" b="1" dirty="0">
                <a:latin typeface="Lato" panose="020F0502020204030203" pitchFamily="34" charset="0"/>
                <a:ea typeface="Lato" panose="020F0502020204030203" pitchFamily="34" charset="0"/>
                <a:cs typeface="Lato" panose="020F0502020204030203" pitchFamily="34" charset="0"/>
              </a:rPr>
              <a:t>cloud-based</a:t>
            </a:r>
            <a:r>
              <a:rPr lang="en-US" sz="2800" dirty="0">
                <a:latin typeface="Lato" panose="020F0502020204030203" pitchFamily="34" charset="0"/>
                <a:ea typeface="Lato" panose="020F0502020204030203" pitchFamily="34" charset="0"/>
                <a:cs typeface="Lato" panose="020F0502020204030203" pitchFamily="34" charset="0"/>
              </a:rPr>
              <a:t> system on Microsoft Azure.</a:t>
            </a:r>
          </a:p>
          <a:p>
            <a:pPr algn="l">
              <a:lnSpc>
                <a:spcPct val="100000"/>
              </a:lnSpc>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Unlike many systems where you receive a blank database and are expected to figure out how to configure the system for the various services you provide, </a:t>
            </a:r>
            <a:r>
              <a:rPr lang="en-US" sz="3200" b="1" dirty="0" err="1">
                <a:latin typeface="Lato" panose="020F0502020204030203" pitchFamily="34" charset="0"/>
                <a:ea typeface="Lato" panose="020F0502020204030203" pitchFamily="34" charset="0"/>
                <a:cs typeface="Lato" panose="020F0502020204030203" pitchFamily="34" charset="0"/>
              </a:rPr>
              <a:t>Millin’s</a:t>
            </a:r>
            <a:r>
              <a:rPr lang="en-US" sz="3200" b="1" dirty="0">
                <a:latin typeface="Lato" panose="020F0502020204030203" pitchFamily="34" charset="0"/>
                <a:ea typeface="Lato" panose="020F0502020204030203" pitchFamily="34" charset="0"/>
                <a:cs typeface="Lato" panose="020F0502020204030203" pitchFamily="34" charset="0"/>
              </a:rPr>
              <a:t> implementation team configures all aspects of the system for you.</a:t>
            </a:r>
          </a:p>
          <a:p>
            <a:pPr algn="l">
              <a:lnSpc>
                <a:spcPct val="100000"/>
              </a:lnSpc>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Rules-engine</a:t>
            </a:r>
            <a:r>
              <a:rPr lang="en-US" sz="2800" dirty="0">
                <a:latin typeface="Lato" panose="020F0502020204030203" pitchFamily="34" charset="0"/>
                <a:ea typeface="Lato" panose="020F0502020204030203" pitchFamily="34" charset="0"/>
                <a:cs typeface="Lato" panose="020F0502020204030203" pitchFamily="34" charset="0"/>
              </a:rPr>
              <a:t> that is continuously updated as payer rules and regulations change. This is done for all services your agency provides.</a:t>
            </a: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Web-service integration </a:t>
            </a:r>
            <a:r>
              <a:rPr lang="en-US" sz="2800" dirty="0">
                <a:latin typeface="Lato" panose="020F0502020204030203" pitchFamily="34" charset="0"/>
                <a:ea typeface="Lato" panose="020F0502020204030203" pitchFamily="34" charset="0"/>
                <a:cs typeface="Lato" panose="020F0502020204030203" pitchFamily="34" charset="0"/>
              </a:rPr>
              <a:t>with TMHP so there is never a need to leave </a:t>
            </a:r>
            <a:r>
              <a:rPr lang="en-US" sz="2800" dirty="0" err="1">
                <a:latin typeface="Lato" panose="020F0502020204030203" pitchFamily="34" charset="0"/>
                <a:ea typeface="Lato" panose="020F0502020204030203" pitchFamily="34" charset="0"/>
                <a:cs typeface="Lato" panose="020F0502020204030203" pitchFamily="34" charset="0"/>
              </a:rPr>
              <a:t>MillinPro</a:t>
            </a:r>
            <a:r>
              <a:rPr lang="en-US" sz="2800" dirty="0">
                <a:latin typeface="Lato" panose="020F0502020204030203" pitchFamily="34" charset="0"/>
                <a:ea typeface="Lato" panose="020F0502020204030203" pitchFamily="34" charset="0"/>
                <a:cs typeface="Lato" panose="020F0502020204030203" pitchFamily="34" charset="0"/>
              </a:rPr>
              <a:t> to submit claims, post payments, check eligibility, or check validations </a:t>
            </a:r>
          </a:p>
          <a:p>
            <a:pPr algn="l">
              <a:lnSpc>
                <a:spcPct val="100000"/>
              </a:lnSpc>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Customizable dashboard </a:t>
            </a:r>
            <a:r>
              <a:rPr lang="en-US" sz="2800" dirty="0">
                <a:latin typeface="Lato" panose="020F0502020204030203" pitchFamily="34" charset="0"/>
                <a:ea typeface="Lato" panose="020F0502020204030203" pitchFamily="34" charset="0"/>
                <a:cs typeface="Lato" panose="020F0502020204030203" pitchFamily="34" charset="0"/>
              </a:rPr>
              <a:t>designed for the executive management and billing team.</a:t>
            </a:r>
          </a:p>
          <a:p>
            <a:pPr marL="457200" indent="-457200">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Issue tracker </a:t>
            </a:r>
            <a:r>
              <a:rPr lang="en-US" sz="2800" dirty="0">
                <a:latin typeface="Lato" panose="020F0502020204030203" pitchFamily="34" charset="0"/>
                <a:ea typeface="Lato" panose="020F0502020204030203" pitchFamily="34" charset="0"/>
                <a:cs typeface="Lato" panose="020F0502020204030203" pitchFamily="34" charset="0"/>
              </a:rPr>
              <a:t>designed to easily follow up on unresolved claims issues and ensure no claim falls through the cracks.</a:t>
            </a:r>
          </a:p>
          <a:p>
            <a:pPr marL="457200" indent="-457200">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Ability to perform </a:t>
            </a:r>
            <a:r>
              <a:rPr lang="en-US" sz="3200" b="1" dirty="0">
                <a:latin typeface="Lato" panose="020F0502020204030203" pitchFamily="34" charset="0"/>
                <a:ea typeface="Lato" panose="020F0502020204030203" pitchFamily="34" charset="0"/>
                <a:cs typeface="Lato" panose="020F0502020204030203" pitchFamily="34" charset="0"/>
              </a:rPr>
              <a:t>batch eligibility verification</a:t>
            </a:r>
          </a:p>
          <a:p>
            <a:pPr marL="457200" indent="-457200">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Comprehensive </a:t>
            </a:r>
            <a:r>
              <a:rPr lang="en-US" sz="3200" b="1" dirty="0">
                <a:latin typeface="Lato" panose="020F0502020204030203" pitchFamily="34" charset="0"/>
                <a:ea typeface="Lato" panose="020F0502020204030203" pitchFamily="34" charset="0"/>
                <a:cs typeface="Lato" panose="020F0502020204030203" pitchFamily="34" charset="0"/>
              </a:rPr>
              <a:t>reporting</a:t>
            </a:r>
            <a:r>
              <a:rPr lang="en-US" sz="2800" dirty="0">
                <a:latin typeface="Lato" panose="020F0502020204030203" pitchFamily="34" charset="0"/>
                <a:ea typeface="Lato" panose="020F0502020204030203" pitchFamily="34" charset="0"/>
                <a:cs typeface="Lato" panose="020F0502020204030203" pitchFamily="34" charset="0"/>
              </a:rPr>
              <a:t> system</a:t>
            </a:r>
          </a:p>
          <a:p>
            <a:pPr marL="457200" indent="-457200">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Integrates with the EMR </a:t>
            </a:r>
            <a:r>
              <a:rPr lang="en-US" sz="2800" dirty="0">
                <a:latin typeface="Lato" panose="020F0502020204030203" pitchFamily="34" charset="0"/>
                <a:ea typeface="Lato" panose="020F0502020204030203" pitchFamily="34" charset="0"/>
                <a:cs typeface="Lato" panose="020F0502020204030203" pitchFamily="34" charset="0"/>
              </a:rPr>
              <a:t>of your choice via API, HL7 or file upload</a:t>
            </a:r>
          </a:p>
          <a:p>
            <a:pPr marL="457200" indent="-457200">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Integrates with the General Ledger </a:t>
            </a:r>
            <a:r>
              <a:rPr lang="en-US" sz="2800" dirty="0">
                <a:latin typeface="Lato" panose="020F0502020204030203" pitchFamily="34" charset="0"/>
                <a:ea typeface="Lato" panose="020F0502020204030203" pitchFamily="34" charset="0"/>
                <a:cs typeface="Lato" panose="020F0502020204030203" pitchFamily="34" charset="0"/>
              </a:rPr>
              <a:t>of your choice</a:t>
            </a:r>
          </a:p>
        </p:txBody>
      </p:sp>
      <p:sp>
        <p:nvSpPr>
          <p:cNvPr id="9" name="Rectangle 8">
            <a:extLst>
              <a:ext uri="{FF2B5EF4-FFF2-40B4-BE49-F238E27FC236}">
                <a16:creationId xmlns:a16="http://schemas.microsoft.com/office/drawing/2014/main" id="{600DD02C-AFC9-F278-059F-771CF723DB83}"/>
              </a:ext>
            </a:extLst>
          </p:cNvPr>
          <p:cNvSpPr/>
          <p:nvPr/>
        </p:nvSpPr>
        <p:spPr>
          <a:xfrm>
            <a:off x="0" y="-2943"/>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E684CB0A-4802-ACA1-948E-86B8A5E8C4C1}"/>
              </a:ext>
            </a:extLst>
          </p:cNvPr>
          <p:cNvSpPr txBox="1"/>
          <p:nvPr/>
        </p:nvSpPr>
        <p:spPr>
          <a:xfrm>
            <a:off x="1478297" y="4361423"/>
            <a:ext cx="5716199" cy="3785652"/>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MILLINPRO SYSTEM OVERVIEW</a:t>
            </a:r>
          </a:p>
        </p:txBody>
      </p:sp>
      <p:pic>
        <p:nvPicPr>
          <p:cNvPr id="10" name="Picture 9">
            <a:extLst>
              <a:ext uri="{FF2B5EF4-FFF2-40B4-BE49-F238E27FC236}">
                <a16:creationId xmlns:a16="http://schemas.microsoft.com/office/drawing/2014/main" id="{0D9BD3AA-8BAE-9EE7-B86E-43B55ABD218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409378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682832" y="650473"/>
            <a:ext cx="12295613" cy="12034064"/>
          </a:xfrm>
          <a:prstGeom prst="rect">
            <a:avLst/>
          </a:prstGeom>
          <a:noFill/>
          <a:ln>
            <a:noFill/>
          </a:ln>
        </p:spPr>
        <p:txBody>
          <a:bodyPr wrap="square" rtlCol="0">
            <a:spAutoFit/>
          </a:bodyPr>
          <a:lstStyle/>
          <a:p>
            <a:pPr marL="457200" indent="-457200" algn="l">
              <a:lnSpc>
                <a:spcPct val="100000"/>
              </a:lnSpc>
              <a:buFont typeface="Arial" panose="020B0604020202020204" pitchFamily="34" charset="0"/>
              <a:buChar char="•"/>
            </a:pPr>
            <a:r>
              <a:rPr lang="en-US" sz="2800" dirty="0" err="1">
                <a:latin typeface="Lato" panose="020F0502020204030203" pitchFamily="34" charset="0"/>
                <a:ea typeface="Lato" panose="020F0502020204030203" pitchFamily="34" charset="0"/>
                <a:cs typeface="Lato" panose="020F0502020204030203" pitchFamily="34" charset="0"/>
              </a:rPr>
              <a:t>Millin’s</a:t>
            </a:r>
            <a:r>
              <a:rPr lang="en-US" sz="2800" dirty="0">
                <a:latin typeface="Lato" panose="020F0502020204030203" pitchFamily="34" charset="0"/>
                <a:ea typeface="Lato" panose="020F0502020204030203" pitchFamily="34" charset="0"/>
                <a:cs typeface="Lato" panose="020F0502020204030203" pitchFamily="34" charset="0"/>
              </a:rPr>
              <a:t> billing staff </a:t>
            </a:r>
            <a:r>
              <a:rPr lang="en-US" sz="3200" b="1" dirty="0">
                <a:latin typeface="Lato" panose="020F0502020204030203" pitchFamily="34" charset="0"/>
                <a:ea typeface="Lato" panose="020F0502020204030203" pitchFamily="34" charset="0"/>
                <a:cs typeface="Lato" panose="020F0502020204030203" pitchFamily="34" charset="0"/>
              </a:rPr>
              <a:t>specializes in the billing process</a:t>
            </a:r>
            <a:r>
              <a:rPr lang="en-US" sz="2800" b="1" dirty="0">
                <a:latin typeface="Lato" panose="020F0502020204030203" pitchFamily="34" charset="0"/>
                <a:ea typeface="Lato" panose="020F0502020204030203" pitchFamily="34" charset="0"/>
                <a:cs typeface="Lato" panose="020F0502020204030203" pitchFamily="34" charset="0"/>
              </a:rPr>
              <a:t> </a:t>
            </a:r>
            <a:r>
              <a:rPr lang="en-US" sz="2800" dirty="0">
                <a:latin typeface="Lato" panose="020F0502020204030203" pitchFamily="34" charset="0"/>
                <a:ea typeface="Lato" panose="020F0502020204030203" pitchFamily="34" charset="0"/>
                <a:cs typeface="Lato" panose="020F0502020204030203" pitchFamily="34" charset="0"/>
              </a:rPr>
              <a:t>for the services you provide</a:t>
            </a:r>
          </a:p>
          <a:p>
            <a:pPr algn="l">
              <a:lnSpc>
                <a:spcPct val="100000"/>
              </a:lnSpc>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Millin has business analysts on staff that </a:t>
            </a:r>
            <a:r>
              <a:rPr lang="en-US" sz="3200" b="1" dirty="0">
                <a:latin typeface="Lato" panose="020F0502020204030203" pitchFamily="34" charset="0"/>
                <a:ea typeface="Lato" panose="020F0502020204030203" pitchFamily="34" charset="0"/>
                <a:cs typeface="Lato" panose="020F0502020204030203" pitchFamily="34" charset="0"/>
              </a:rPr>
              <a:t>review the continuous payer and regulatory changes</a:t>
            </a:r>
            <a:r>
              <a:rPr lang="en-US" sz="2800" dirty="0">
                <a:latin typeface="Lato" panose="020F0502020204030203" pitchFamily="34" charset="0"/>
                <a:ea typeface="Lato" panose="020F0502020204030203" pitchFamily="34" charset="0"/>
                <a:cs typeface="Lato" panose="020F0502020204030203" pitchFamily="34" charset="0"/>
              </a:rPr>
              <a:t> and communicates with Medicaid and the State when clarification is required in order to ensure a compliant process with minimal denials.</a:t>
            </a:r>
          </a:p>
          <a:p>
            <a:pPr algn="l">
              <a:lnSpc>
                <a:spcPct val="100000"/>
              </a:lnSpc>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Millin has an </a:t>
            </a:r>
            <a:r>
              <a:rPr lang="en-US" sz="3200" b="1" dirty="0">
                <a:latin typeface="Lato" panose="020F0502020204030203" pitchFamily="34" charset="0"/>
                <a:ea typeface="Lato" panose="020F0502020204030203" pitchFamily="34" charset="0"/>
                <a:cs typeface="Lato" panose="020F0502020204030203" pitchFamily="34" charset="0"/>
              </a:rPr>
              <a:t>internal training program </a:t>
            </a:r>
            <a:r>
              <a:rPr lang="en-US" sz="2800" dirty="0">
                <a:latin typeface="Lato" panose="020F0502020204030203" pitchFamily="34" charset="0"/>
                <a:ea typeface="Lato" panose="020F0502020204030203" pitchFamily="34" charset="0"/>
                <a:cs typeface="Lato" panose="020F0502020204030203" pitchFamily="34" charset="0"/>
              </a:rPr>
              <a:t>to ensure all billing specialists are up to date latest changes and regulations</a:t>
            </a: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Your agency will have a dedicated </a:t>
            </a:r>
            <a:r>
              <a:rPr lang="en-US" sz="3200" b="1" dirty="0">
                <a:latin typeface="Lato" panose="020F0502020204030203" pitchFamily="34" charset="0"/>
                <a:ea typeface="Lato" panose="020F0502020204030203" pitchFamily="34" charset="0"/>
                <a:cs typeface="Lato" panose="020F0502020204030203" pitchFamily="34" charset="0"/>
              </a:rPr>
              <a:t>expert account manager</a:t>
            </a:r>
          </a:p>
          <a:p>
            <a:pPr algn="l">
              <a:lnSpc>
                <a:spcPct val="100000"/>
              </a:lnSpc>
            </a:pPr>
            <a:endParaRPr lang="en-US" sz="32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Considering the number of agencies that partner with Millin, we are able to quickly </a:t>
            </a:r>
            <a:r>
              <a:rPr lang="en-US" sz="3200" b="1" dirty="0">
                <a:latin typeface="Lato" panose="020F0502020204030203" pitchFamily="34" charset="0"/>
                <a:ea typeface="Lato" panose="020F0502020204030203" pitchFamily="34" charset="0"/>
                <a:cs typeface="Lato" panose="020F0502020204030203" pitchFamily="34" charset="0"/>
              </a:rPr>
              <a:t>identify industry-wide issues vs. agency specific issues</a:t>
            </a:r>
          </a:p>
          <a:p>
            <a:pPr marL="457200" indent="-457200">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You have real-time full access to </a:t>
            </a:r>
            <a:r>
              <a:rPr lang="en-US" sz="3200" b="1" dirty="0" err="1">
                <a:latin typeface="Lato" panose="020F0502020204030203" pitchFamily="34" charset="0"/>
                <a:ea typeface="Lato" panose="020F0502020204030203" pitchFamily="34" charset="0"/>
                <a:cs typeface="Lato" panose="020F0502020204030203" pitchFamily="34" charset="0"/>
              </a:rPr>
              <a:t>MillinPro</a:t>
            </a:r>
            <a:r>
              <a:rPr lang="en-US" sz="3200" b="1" dirty="0">
                <a:latin typeface="Lato" panose="020F0502020204030203" pitchFamily="34" charset="0"/>
                <a:ea typeface="Lato" panose="020F0502020204030203" pitchFamily="34" charset="0"/>
                <a:cs typeface="Lato" panose="020F0502020204030203" pitchFamily="34" charset="0"/>
              </a:rPr>
              <a:t> </a:t>
            </a:r>
            <a:r>
              <a:rPr lang="en-US" sz="2800" dirty="0">
                <a:latin typeface="Lato" panose="020F0502020204030203" pitchFamily="34" charset="0"/>
                <a:ea typeface="Lato" panose="020F0502020204030203" pitchFamily="34" charset="0"/>
                <a:cs typeface="Lato" panose="020F0502020204030203" pitchFamily="34" charset="0"/>
              </a:rPr>
              <a:t>and its dashboard to view all the work that is being performed by Millin on your behalf</a:t>
            </a:r>
          </a:p>
          <a:p>
            <a:pPr marL="457200" indent="-457200">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When outsourcing the billing process to Millin Associates, you </a:t>
            </a:r>
            <a:r>
              <a:rPr lang="en-US" sz="3200" b="1" dirty="0">
                <a:latin typeface="Lato" panose="020F0502020204030203" pitchFamily="34" charset="0"/>
                <a:ea typeface="Lato" panose="020F0502020204030203" pitchFamily="34" charset="0"/>
                <a:cs typeface="Lato" panose="020F0502020204030203" pitchFamily="34" charset="0"/>
              </a:rPr>
              <a:t>no longer need to worry</a:t>
            </a:r>
            <a:r>
              <a:rPr lang="en-US" sz="2800" b="1" dirty="0">
                <a:latin typeface="Lato" panose="020F0502020204030203" pitchFamily="34" charset="0"/>
                <a:ea typeface="Lato" panose="020F0502020204030203" pitchFamily="34" charset="0"/>
                <a:cs typeface="Lato" panose="020F0502020204030203" pitchFamily="34" charset="0"/>
              </a:rPr>
              <a:t> </a:t>
            </a:r>
            <a:r>
              <a:rPr lang="en-US" sz="2800" dirty="0">
                <a:latin typeface="Lato" panose="020F0502020204030203" pitchFamily="34" charset="0"/>
                <a:ea typeface="Lato" panose="020F0502020204030203" pitchFamily="34" charset="0"/>
                <a:cs typeface="Lato" panose="020F0502020204030203" pitchFamily="34" charset="0"/>
              </a:rPr>
              <a:t>about staff turnover, claims not being processed timely, or claims not being processed correctly.</a:t>
            </a:r>
          </a:p>
          <a:p>
            <a:pPr marL="457200" indent="-457200">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When outsourcing the billing process to Millin, </a:t>
            </a:r>
            <a:r>
              <a:rPr lang="en-US" sz="3200" b="1" dirty="0">
                <a:latin typeface="Lato" panose="020F0502020204030203" pitchFamily="34" charset="0"/>
                <a:ea typeface="Lato" panose="020F0502020204030203" pitchFamily="34" charset="0"/>
                <a:cs typeface="Lato" panose="020F0502020204030203" pitchFamily="34" charset="0"/>
              </a:rPr>
              <a:t>you can focus on expanding the much-needed services</a:t>
            </a:r>
            <a:r>
              <a:rPr lang="en-US" sz="2800" dirty="0">
                <a:latin typeface="Lato" panose="020F0502020204030203" pitchFamily="34" charset="0"/>
                <a:ea typeface="Lato" panose="020F0502020204030203" pitchFamily="34" charset="0"/>
                <a:cs typeface="Lato" panose="020F0502020204030203" pitchFamily="34" charset="0"/>
              </a:rPr>
              <a:t> to the population you serve, while knowing we will collect full payment on all your eligible claims</a:t>
            </a:r>
          </a:p>
        </p:txBody>
      </p:sp>
      <p:sp>
        <p:nvSpPr>
          <p:cNvPr id="14" name="Flowchart: Terminator 13">
            <a:extLst>
              <a:ext uri="{FF2B5EF4-FFF2-40B4-BE49-F238E27FC236}">
                <a16:creationId xmlns:a16="http://schemas.microsoft.com/office/drawing/2014/main" id="{4858110A-8807-4EAE-8DE0-D0D644BC5692}"/>
              </a:ext>
            </a:extLst>
          </p:cNvPr>
          <p:cNvSpPr/>
          <p:nvPr/>
        </p:nvSpPr>
        <p:spPr>
          <a:xfrm>
            <a:off x="21524998" y="1637475"/>
            <a:ext cx="2299505" cy="692371"/>
          </a:xfrm>
          <a:prstGeom prst="flowChartTerminator">
            <a:avLst/>
          </a:prstGeom>
          <a:solidFill>
            <a:srgbClr val="92D05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5" name="Flowchart: Terminator 14">
            <a:extLst>
              <a:ext uri="{FF2B5EF4-FFF2-40B4-BE49-F238E27FC236}">
                <a16:creationId xmlns:a16="http://schemas.microsoft.com/office/drawing/2014/main" id="{359FD397-5441-48CB-A3C9-861CAC51D964}"/>
              </a:ext>
            </a:extLst>
          </p:cNvPr>
          <p:cNvSpPr/>
          <p:nvPr/>
        </p:nvSpPr>
        <p:spPr>
          <a:xfrm>
            <a:off x="21527086" y="4879622"/>
            <a:ext cx="2299505" cy="692371"/>
          </a:xfrm>
          <a:prstGeom prst="flowChartTerminator">
            <a:avLst/>
          </a:prstGeom>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Terminator 15">
            <a:extLst>
              <a:ext uri="{FF2B5EF4-FFF2-40B4-BE49-F238E27FC236}">
                <a16:creationId xmlns:a16="http://schemas.microsoft.com/office/drawing/2014/main" id="{F2E0CCE3-B4D8-4EC6-9871-1225E0541465}"/>
              </a:ext>
            </a:extLst>
          </p:cNvPr>
          <p:cNvSpPr/>
          <p:nvPr/>
        </p:nvSpPr>
        <p:spPr>
          <a:xfrm>
            <a:off x="21477671" y="8121769"/>
            <a:ext cx="2299506" cy="692371"/>
          </a:xfrm>
          <a:prstGeom prst="flowChartTerminator">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Terminator 16">
            <a:extLst>
              <a:ext uri="{FF2B5EF4-FFF2-40B4-BE49-F238E27FC236}">
                <a16:creationId xmlns:a16="http://schemas.microsoft.com/office/drawing/2014/main" id="{DF27EC72-99A6-4F82-B13C-9C38AE00AC5D}"/>
              </a:ext>
            </a:extLst>
          </p:cNvPr>
          <p:cNvSpPr/>
          <p:nvPr/>
        </p:nvSpPr>
        <p:spPr>
          <a:xfrm>
            <a:off x="21467233" y="11363915"/>
            <a:ext cx="2299506" cy="692371"/>
          </a:xfrm>
          <a:prstGeom prst="flowChartTerminator">
            <a:avLst/>
          </a:prstGeom>
          <a:solidFill>
            <a:srgbClr val="00206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51F6C14-4896-4B0A-A2F0-3F0F26388CBE}"/>
              </a:ext>
            </a:extLst>
          </p:cNvPr>
          <p:cNvSpPr txBox="1"/>
          <p:nvPr/>
        </p:nvSpPr>
        <p:spPr>
          <a:xfrm>
            <a:off x="21832054" y="1752828"/>
            <a:ext cx="1685393" cy="461665"/>
          </a:xfrm>
          <a:prstGeom prst="rect">
            <a:avLst/>
          </a:prstGeom>
          <a:noFill/>
        </p:spPr>
        <p:txBody>
          <a:bodyPr wrap="square" rtlCol="0">
            <a:spAutoFit/>
          </a:bodyPr>
          <a:lstStyle/>
          <a:p>
            <a:pPr algn="ctr"/>
            <a:r>
              <a:rPr lang="en-US" sz="2400" dirty="0"/>
              <a:t>EXPERTS</a:t>
            </a:r>
          </a:p>
        </p:txBody>
      </p:sp>
      <p:sp>
        <p:nvSpPr>
          <p:cNvPr id="19" name="TextBox 18">
            <a:extLst>
              <a:ext uri="{FF2B5EF4-FFF2-40B4-BE49-F238E27FC236}">
                <a16:creationId xmlns:a16="http://schemas.microsoft.com/office/drawing/2014/main" id="{153B5DB3-2A8B-4795-8A17-C5E38240087B}"/>
              </a:ext>
            </a:extLst>
          </p:cNvPr>
          <p:cNvSpPr txBox="1"/>
          <p:nvPr/>
        </p:nvSpPr>
        <p:spPr>
          <a:xfrm>
            <a:off x="21642356" y="4994975"/>
            <a:ext cx="2068965" cy="461665"/>
          </a:xfrm>
          <a:prstGeom prst="rect">
            <a:avLst/>
          </a:prstGeom>
          <a:noFill/>
        </p:spPr>
        <p:txBody>
          <a:bodyPr wrap="square" rtlCol="0">
            <a:spAutoFit/>
          </a:bodyPr>
          <a:lstStyle/>
          <a:p>
            <a:pPr algn="ctr"/>
            <a:r>
              <a:rPr lang="en-US" sz="2400" dirty="0"/>
              <a:t>COMPLIANCE</a:t>
            </a:r>
          </a:p>
        </p:txBody>
      </p:sp>
      <p:sp>
        <p:nvSpPr>
          <p:cNvPr id="20" name="TextBox 19">
            <a:extLst>
              <a:ext uri="{FF2B5EF4-FFF2-40B4-BE49-F238E27FC236}">
                <a16:creationId xmlns:a16="http://schemas.microsoft.com/office/drawing/2014/main" id="{EE00D8B2-FFF3-481B-87D6-B2850E2757AA}"/>
              </a:ext>
            </a:extLst>
          </p:cNvPr>
          <p:cNvSpPr txBox="1"/>
          <p:nvPr/>
        </p:nvSpPr>
        <p:spPr>
          <a:xfrm>
            <a:off x="21681723" y="8237122"/>
            <a:ext cx="1891403" cy="461665"/>
          </a:xfrm>
          <a:prstGeom prst="rect">
            <a:avLst/>
          </a:prstGeom>
          <a:noFill/>
        </p:spPr>
        <p:txBody>
          <a:bodyPr wrap="square" rtlCol="0">
            <a:spAutoFit/>
          </a:bodyPr>
          <a:lstStyle/>
          <a:p>
            <a:pPr algn="ctr"/>
            <a:r>
              <a:rPr lang="en-US" sz="2400" dirty="0"/>
              <a:t>SPEED</a:t>
            </a:r>
          </a:p>
        </p:txBody>
      </p:sp>
      <p:sp>
        <p:nvSpPr>
          <p:cNvPr id="21" name="TextBox 20">
            <a:extLst>
              <a:ext uri="{FF2B5EF4-FFF2-40B4-BE49-F238E27FC236}">
                <a16:creationId xmlns:a16="http://schemas.microsoft.com/office/drawing/2014/main" id="{47B19C31-1F7A-49F9-BB77-B708156D50B2}"/>
              </a:ext>
            </a:extLst>
          </p:cNvPr>
          <p:cNvSpPr txBox="1"/>
          <p:nvPr/>
        </p:nvSpPr>
        <p:spPr>
          <a:xfrm>
            <a:off x="21671285" y="11479268"/>
            <a:ext cx="1891403" cy="461665"/>
          </a:xfrm>
          <a:prstGeom prst="rect">
            <a:avLst/>
          </a:prstGeom>
          <a:noFill/>
        </p:spPr>
        <p:txBody>
          <a:bodyPr wrap="square" rtlCol="0">
            <a:spAutoFit/>
          </a:bodyPr>
          <a:lstStyle/>
          <a:p>
            <a:pPr algn="ctr"/>
            <a:r>
              <a:rPr lang="en-US" sz="2400" dirty="0"/>
              <a:t>STAFFING</a:t>
            </a:r>
          </a:p>
        </p:txBody>
      </p:sp>
      <p:sp>
        <p:nvSpPr>
          <p:cNvPr id="22" name="Rectangle 21">
            <a:extLst>
              <a:ext uri="{FF2B5EF4-FFF2-40B4-BE49-F238E27FC236}">
                <a16:creationId xmlns:a16="http://schemas.microsoft.com/office/drawing/2014/main" id="{232E4C5C-1113-49C3-8FCD-E8066B5ACEAF}"/>
              </a:ext>
            </a:extLst>
          </p:cNvPr>
          <p:cNvSpPr/>
          <p:nvPr/>
        </p:nvSpPr>
        <p:spPr>
          <a:xfrm>
            <a:off x="0" y="-5879"/>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1F7A0661-8557-0A60-1701-7CA14FDCB8DE}"/>
              </a:ext>
            </a:extLst>
          </p:cNvPr>
          <p:cNvSpPr txBox="1"/>
          <p:nvPr/>
        </p:nvSpPr>
        <p:spPr>
          <a:xfrm>
            <a:off x="736783" y="4451470"/>
            <a:ext cx="6540953" cy="3785652"/>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MILLIN RCM SERVICES OVERVIEW</a:t>
            </a:r>
          </a:p>
        </p:txBody>
      </p:sp>
      <p:pic>
        <p:nvPicPr>
          <p:cNvPr id="23" name="Picture 22">
            <a:extLst>
              <a:ext uri="{FF2B5EF4-FFF2-40B4-BE49-F238E27FC236}">
                <a16:creationId xmlns:a16="http://schemas.microsoft.com/office/drawing/2014/main" id="{E66B2E1A-2920-EA02-8A08-414734CA99F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189899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848571" y="2914974"/>
            <a:ext cx="13352414" cy="9055877"/>
          </a:xfrm>
          <a:prstGeom prst="rect">
            <a:avLst/>
          </a:prstGeom>
          <a:noFill/>
          <a:ln>
            <a:noFill/>
          </a:ln>
        </p:spPr>
        <p:txBody>
          <a:bodyPr wrap="square" rtlCol="0">
            <a:spAutoFit/>
          </a:bodyPr>
          <a:lstStyle/>
          <a:p>
            <a:pPr marL="457200" indent="-457200" algn="l">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LICN (Line Item Control Number) </a:t>
            </a:r>
            <a:r>
              <a:rPr lang="en-US" sz="2800" dirty="0">
                <a:latin typeface="Lato" panose="020F0502020204030203" pitchFamily="34" charset="0"/>
                <a:ea typeface="Lato" panose="020F0502020204030203" pitchFamily="34" charset="0"/>
                <a:cs typeface="Lato" panose="020F0502020204030203" pitchFamily="34" charset="0"/>
              </a:rPr>
              <a:t>– Automatically populate start time/4-digit sequence #</a:t>
            </a:r>
            <a:endParaRPr lang="en-US" sz="2800" b="1"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50000"/>
              </a:lnSpc>
              <a:buFont typeface="Arial" panose="020B0604020202020204" pitchFamily="34" charset="0"/>
              <a:buChar char="•"/>
            </a:pPr>
            <a:endParaRPr lang="en-US" sz="2800" b="1"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Tracking Rejections/Denials </a:t>
            </a:r>
            <a:r>
              <a:rPr lang="en-US" sz="2800" dirty="0">
                <a:latin typeface="Lato" panose="020F0502020204030203" pitchFamily="34" charset="0"/>
                <a:ea typeface="Lato" panose="020F0502020204030203" pitchFamily="34" charset="0"/>
                <a:cs typeface="Lato" panose="020F0502020204030203" pitchFamily="34" charset="0"/>
              </a:rPr>
              <a:t>– Easily track and manage claim denials/rejections. Can rebill when issues are corrected</a:t>
            </a:r>
          </a:p>
          <a:p>
            <a:pPr marL="457200" indent="-457200" algn="l">
              <a:lnSpc>
                <a:spcPct val="15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Adjustments and voids</a:t>
            </a:r>
            <a:r>
              <a:rPr lang="en-US" sz="2800" dirty="0">
                <a:latin typeface="Lato" panose="020F0502020204030203" pitchFamily="34" charset="0"/>
                <a:ea typeface="Lato" panose="020F0502020204030203" pitchFamily="34" charset="0"/>
                <a:cs typeface="Lato" panose="020F0502020204030203" pitchFamily="34" charset="0"/>
              </a:rPr>
              <a:t> are much easier to manage in </a:t>
            </a:r>
            <a:r>
              <a:rPr lang="en-US" sz="2800" dirty="0" err="1">
                <a:latin typeface="Lato" panose="020F0502020204030203" pitchFamily="34" charset="0"/>
                <a:ea typeface="Lato" panose="020F0502020204030203" pitchFamily="34" charset="0"/>
                <a:cs typeface="Lato" panose="020F0502020204030203" pitchFamily="34" charset="0"/>
              </a:rPr>
              <a:t>MillinPro</a:t>
            </a:r>
            <a:r>
              <a:rPr lang="en-US" sz="2800" dirty="0">
                <a:latin typeface="Lato" panose="020F0502020204030203" pitchFamily="34" charset="0"/>
                <a:ea typeface="Lato" panose="020F0502020204030203" pitchFamily="34" charset="0"/>
                <a:cs typeface="Lato" panose="020F0502020204030203" pitchFamily="34" charset="0"/>
              </a:rPr>
              <a:t> than TMHP. Currently, there are a lot of extra steps and manual entry involved. And even after submitting the adjustments they may get accepted but still leave you unpaid.</a:t>
            </a:r>
          </a:p>
          <a:p>
            <a:pPr marL="457200" indent="-457200" algn="l">
              <a:lnSpc>
                <a:spcPct val="15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50000"/>
              </a:lnSpc>
              <a:buFont typeface="Arial" panose="020B0604020202020204" pitchFamily="34" charset="0"/>
              <a:buChar char="•"/>
            </a:pPr>
            <a:r>
              <a:rPr lang="en-US" sz="2800" dirty="0" err="1">
                <a:latin typeface="Lato" panose="020F0502020204030203" pitchFamily="34" charset="0"/>
                <a:ea typeface="Lato" panose="020F0502020204030203" pitchFamily="34" charset="0"/>
                <a:cs typeface="Lato" panose="020F0502020204030203" pitchFamily="34" charset="0"/>
              </a:rPr>
              <a:t>Millin</a:t>
            </a:r>
            <a:r>
              <a:rPr lang="en-US" sz="2800" dirty="0">
                <a:latin typeface="Lato" panose="020F0502020204030203" pitchFamily="34" charset="0"/>
                <a:ea typeface="Lato" panose="020F0502020204030203" pitchFamily="34" charset="0"/>
                <a:cs typeface="Lato" panose="020F0502020204030203" pitchFamily="34" charset="0"/>
              </a:rPr>
              <a:t> handles programs beyond IDD in other States. We have a sophisticated MCO rules engine in place and we expect to be able to bill for behavioral health services at some point soon in Texas.</a:t>
            </a:r>
          </a:p>
        </p:txBody>
      </p:sp>
      <p:sp>
        <p:nvSpPr>
          <p:cNvPr id="10" name="TextBox 9">
            <a:extLst>
              <a:ext uri="{FF2B5EF4-FFF2-40B4-BE49-F238E27FC236}">
                <a16:creationId xmlns:a16="http://schemas.microsoft.com/office/drawing/2014/main" id="{C9E484E5-8A35-4EBC-BADB-E6312A8C3C61}"/>
              </a:ext>
            </a:extLst>
          </p:cNvPr>
          <p:cNvSpPr txBox="1"/>
          <p:nvPr/>
        </p:nvSpPr>
        <p:spPr>
          <a:xfrm>
            <a:off x="10846618" y="1280918"/>
            <a:ext cx="10716790" cy="1502847"/>
          </a:xfrm>
          <a:prstGeom prst="rect">
            <a:avLst/>
          </a:prstGeom>
          <a:noFill/>
          <a:ln>
            <a:noFill/>
          </a:ln>
        </p:spPr>
        <p:txBody>
          <a:bodyPr wrap="square" rtlCol="0">
            <a:spAutoFit/>
          </a:bodyPr>
          <a:lstStyle/>
          <a:p>
            <a:pPr algn="l">
              <a:lnSpc>
                <a:spcPct val="150000"/>
              </a:lnSpc>
            </a:pPr>
            <a:r>
              <a:rPr lang="en-US" b="1" dirty="0">
                <a:latin typeface="Lato" panose="020F0502020204030203" pitchFamily="34" charset="0"/>
                <a:ea typeface="Lato" panose="020F0502020204030203" pitchFamily="34" charset="0"/>
                <a:cs typeface="Lato" panose="020F0502020204030203" pitchFamily="34" charset="0"/>
              </a:rPr>
              <a:t>Where Millin Helps You Maximize Efficiency</a:t>
            </a:r>
            <a:endParaRPr lang="en-US" dirty="0">
              <a:latin typeface="Lato" panose="020F0502020204030203" pitchFamily="34" charset="0"/>
              <a:ea typeface="Lato" panose="020F0502020204030203" pitchFamily="34" charset="0"/>
              <a:cs typeface="Lato" panose="020F0502020204030203" pitchFamily="34" charset="0"/>
            </a:endParaRPr>
          </a:p>
          <a:p>
            <a:pPr>
              <a:lnSpc>
                <a:spcPct val="150000"/>
              </a:lnSpc>
            </a:pPr>
            <a:endParaRPr lang="en-US" sz="2800" dirty="0"/>
          </a:p>
        </p:txBody>
      </p:sp>
      <p:sp>
        <p:nvSpPr>
          <p:cNvPr id="14" name="Rectangle 13">
            <a:extLst>
              <a:ext uri="{FF2B5EF4-FFF2-40B4-BE49-F238E27FC236}">
                <a16:creationId xmlns:a16="http://schemas.microsoft.com/office/drawing/2014/main" id="{550EA994-1B16-470C-4506-6BB7E643BEE2}"/>
              </a:ext>
            </a:extLst>
          </p:cNvPr>
          <p:cNvSpPr/>
          <p:nvPr/>
        </p:nvSpPr>
        <p:spPr>
          <a:xfrm>
            <a:off x="0" y="0"/>
            <a:ext cx="8032376"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2" name="Picture 11">
            <a:extLst>
              <a:ext uri="{FF2B5EF4-FFF2-40B4-BE49-F238E27FC236}">
                <a16:creationId xmlns:a16="http://schemas.microsoft.com/office/drawing/2014/main" id="{7D734686-62C3-032D-B530-4070E4D267A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
        <p:nvSpPr>
          <p:cNvPr id="2" name="TextBox 1">
            <a:extLst>
              <a:ext uri="{FF2B5EF4-FFF2-40B4-BE49-F238E27FC236}">
                <a16:creationId xmlns:a16="http://schemas.microsoft.com/office/drawing/2014/main" id="{CCA69304-1391-DD6F-CEF3-BD94406E7770}"/>
              </a:ext>
            </a:extLst>
          </p:cNvPr>
          <p:cNvSpPr txBox="1"/>
          <p:nvPr/>
        </p:nvSpPr>
        <p:spPr>
          <a:xfrm>
            <a:off x="-455413" y="4976976"/>
            <a:ext cx="7826602" cy="2554545"/>
          </a:xfrm>
          <a:prstGeom prst="rect">
            <a:avLst/>
          </a:prstGeom>
          <a:noFill/>
        </p:spPr>
        <p:txBody>
          <a:bodyPr wrap="square" rtlCol="0">
            <a:spAutoFit/>
          </a:bodyPr>
          <a:lstStyle/>
          <a:p>
            <a:pPr algn="r"/>
            <a:r>
              <a:rPr lang="en-US" sz="8000" b="1" dirty="0">
                <a:solidFill>
                  <a:srgbClr val="445469"/>
                </a:solidFill>
                <a:latin typeface="Lato" panose="020F0502020204030203" pitchFamily="34" charset="0"/>
                <a:ea typeface="Lato" panose="020F0502020204030203" pitchFamily="34" charset="0"/>
                <a:cs typeface="Lato" panose="020F0502020204030203" pitchFamily="34" charset="0"/>
              </a:rPr>
              <a:t>FEATURES &amp; WORKFLOW</a:t>
            </a:r>
          </a:p>
        </p:txBody>
      </p:sp>
    </p:spTree>
    <p:extLst>
      <p:ext uri="{BB962C8B-B14F-4D97-AF65-F5344CB8AC3E}">
        <p14:creationId xmlns:p14="http://schemas.microsoft.com/office/powerpoint/2010/main" val="78294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ishware&#10;&#10;Description automatically generated">
            <a:extLst>
              <a:ext uri="{FF2B5EF4-FFF2-40B4-BE49-F238E27FC236}">
                <a16:creationId xmlns:a16="http://schemas.microsoft.com/office/drawing/2014/main" id="{9A29CBC4-A72A-EC4E-B5E9-6A81416615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641" r="25641"/>
          <a:stretch>
            <a:fillRect/>
          </a:stretch>
        </p:blipFill>
        <p:spPr>
          <a:xfrm>
            <a:off x="0" y="-5879"/>
            <a:ext cx="24377650" cy="13727753"/>
          </a:xfrm>
        </p:spPr>
      </p:pic>
      <p:sp>
        <p:nvSpPr>
          <p:cNvPr id="7" name="TextBox 6">
            <a:extLst>
              <a:ext uri="{FF2B5EF4-FFF2-40B4-BE49-F238E27FC236}">
                <a16:creationId xmlns:a16="http://schemas.microsoft.com/office/drawing/2014/main" id="{0613FE51-654D-42D7-9781-D8884E92424E}"/>
              </a:ext>
            </a:extLst>
          </p:cNvPr>
          <p:cNvSpPr txBox="1"/>
          <p:nvPr/>
        </p:nvSpPr>
        <p:spPr>
          <a:xfrm>
            <a:off x="8567309" y="2357254"/>
            <a:ext cx="15140700" cy="9571851"/>
          </a:xfrm>
          <a:prstGeom prst="rect">
            <a:avLst/>
          </a:prstGeom>
          <a:noFill/>
          <a:ln>
            <a:noFill/>
          </a:ln>
        </p:spPr>
        <p:txBody>
          <a:bodyPr wrap="square" rtlCol="0">
            <a:spAutoFit/>
          </a:bodyPr>
          <a:lstStyle/>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Millin has built a MESAV service authorization report directly into the billing software. There’s no longer a need to log into </a:t>
            </a:r>
            <a:r>
              <a:rPr lang="en-US" sz="2800" dirty="0" err="1">
                <a:latin typeface="Lato" panose="020F0502020204030203" pitchFamily="34" charset="0"/>
                <a:ea typeface="Lato" panose="020F0502020204030203" pitchFamily="34" charset="0"/>
                <a:cs typeface="Lato" panose="020F0502020204030203" pitchFamily="34" charset="0"/>
              </a:rPr>
              <a:t>TexMedConnect</a:t>
            </a:r>
            <a:r>
              <a:rPr lang="en-US" sz="2800" dirty="0">
                <a:latin typeface="Lato" panose="020F0502020204030203" pitchFamily="34" charset="0"/>
                <a:ea typeface="Lato" panose="020F0502020204030203" pitchFamily="34" charset="0"/>
                <a:cs typeface="Lato" panose="020F0502020204030203" pitchFamily="34" charset="0"/>
              </a:rPr>
              <a:t> to view the authorized units and unit utilization.</a:t>
            </a: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You can run this report every time you bill in bulk. This will display the status of every individual’s service authorization directly in </a:t>
            </a:r>
            <a:r>
              <a:rPr lang="en-US" sz="2800" dirty="0" err="1">
                <a:latin typeface="Lato" panose="020F0502020204030203" pitchFamily="34" charset="0"/>
                <a:ea typeface="Lato" panose="020F0502020204030203" pitchFamily="34" charset="0"/>
                <a:cs typeface="Lato" panose="020F0502020204030203" pitchFamily="34" charset="0"/>
              </a:rPr>
              <a:t>MillinPro</a:t>
            </a:r>
            <a:r>
              <a:rPr lang="en-US" sz="2800" dirty="0">
                <a:latin typeface="Lato" panose="020F0502020204030203" pitchFamily="34" charset="0"/>
                <a:ea typeface="Lato" panose="020F0502020204030203" pitchFamily="34" charset="0"/>
                <a:cs typeface="Lato" panose="020F0502020204030203" pitchFamily="34" charset="0"/>
              </a:rPr>
              <a:t> and identify any discrepancies, thus saving you countless of hours in additional work</a:t>
            </a: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You are alerted in real-time right on the report itself, which individuals or services are denied and why they denied.</a:t>
            </a: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These items can be placed on the issue tracker and worked on while the rest of the batch can be pushed through to the submission stage.</a:t>
            </a: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lgn="l">
              <a:lnSpc>
                <a:spcPct val="100000"/>
              </a:lnSpc>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Identify which claims can be resubmitted after they deny the first time</a:t>
            </a:r>
          </a:p>
        </p:txBody>
      </p:sp>
      <p:sp>
        <p:nvSpPr>
          <p:cNvPr id="9" name="Rectangle 8">
            <a:extLst>
              <a:ext uri="{FF2B5EF4-FFF2-40B4-BE49-F238E27FC236}">
                <a16:creationId xmlns:a16="http://schemas.microsoft.com/office/drawing/2014/main" id="{600DD02C-AFC9-F278-059F-771CF723DB83}"/>
              </a:ext>
            </a:extLst>
          </p:cNvPr>
          <p:cNvSpPr/>
          <p:nvPr/>
        </p:nvSpPr>
        <p:spPr>
          <a:xfrm>
            <a:off x="0" y="-2943"/>
            <a:ext cx="8014447" cy="13721879"/>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3849664-8F12-4BA5-816F-5D1243E632E3}"/>
              </a:ext>
            </a:extLst>
          </p:cNvPr>
          <p:cNvSpPr/>
          <p:nvPr/>
        </p:nvSpPr>
        <p:spPr>
          <a:xfrm flipH="1">
            <a:off x="7742556" y="4656004"/>
            <a:ext cx="79332" cy="3196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E684CB0A-4802-ACA1-948E-86B8A5E8C4C1}"/>
              </a:ext>
            </a:extLst>
          </p:cNvPr>
          <p:cNvSpPr txBox="1"/>
          <p:nvPr/>
        </p:nvSpPr>
        <p:spPr>
          <a:xfrm>
            <a:off x="1" y="4602143"/>
            <a:ext cx="7548742" cy="3231654"/>
          </a:xfrm>
          <a:prstGeom prst="rect">
            <a:avLst/>
          </a:prstGeom>
          <a:noFill/>
        </p:spPr>
        <p:txBody>
          <a:bodyPr wrap="square" rtlCol="0">
            <a:spAutoFit/>
          </a:bodyPr>
          <a:lstStyle/>
          <a:p>
            <a:pPr algn="r"/>
            <a:r>
              <a:rPr lang="en-US" sz="6800" b="1" dirty="0">
                <a:solidFill>
                  <a:srgbClr val="445469"/>
                </a:solidFill>
                <a:latin typeface="Lato" panose="020F0502020204030203" pitchFamily="34" charset="0"/>
                <a:ea typeface="Lato" panose="020F0502020204030203" pitchFamily="34" charset="0"/>
                <a:cs typeface="Lato" panose="020F0502020204030203" pitchFamily="34" charset="0"/>
              </a:rPr>
              <a:t>MESAV SERVICE AUTHORIZATION TRACKING</a:t>
            </a:r>
          </a:p>
        </p:txBody>
      </p:sp>
      <p:pic>
        <p:nvPicPr>
          <p:cNvPr id="10" name="Picture 9">
            <a:extLst>
              <a:ext uri="{FF2B5EF4-FFF2-40B4-BE49-F238E27FC236}">
                <a16:creationId xmlns:a16="http://schemas.microsoft.com/office/drawing/2014/main" id="{0D9BD3AA-8BAE-9EE7-B86E-43B55ABD218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83333" y="-505888"/>
            <a:ext cx="4467012" cy="3573612"/>
          </a:xfrm>
          <a:prstGeom prst="rect">
            <a:avLst/>
          </a:prstGeom>
        </p:spPr>
      </p:pic>
    </p:spTree>
    <p:extLst>
      <p:ext uri="{BB962C8B-B14F-4D97-AF65-F5344CB8AC3E}">
        <p14:creationId xmlns:p14="http://schemas.microsoft.com/office/powerpoint/2010/main" val="2164189036"/>
      </p:ext>
    </p:extLst>
  </p:cSld>
  <p:clrMapOvr>
    <a:masterClrMapping/>
  </p:clrMapOvr>
</p:sld>
</file>

<file path=ppt/theme/theme1.xml><?xml version="1.0" encoding="utf-8"?>
<a:theme xmlns:a="http://schemas.openxmlformats.org/drawingml/2006/main" name="Office Theme">
  <a:themeElements>
    <a:clrScheme name="Millin Medical v2">
      <a:dk1>
        <a:srgbClr val="004479"/>
      </a:dk1>
      <a:lt1>
        <a:srgbClr val="FEFFFF"/>
      </a:lt1>
      <a:dk2>
        <a:srgbClr val="B42E1F"/>
      </a:dk2>
      <a:lt2>
        <a:srgbClr val="EBF0F3"/>
      </a:lt2>
      <a:accent1>
        <a:srgbClr val="E39D0A"/>
      </a:accent1>
      <a:accent2>
        <a:srgbClr val="435F7D"/>
      </a:accent2>
      <a:accent3>
        <a:srgbClr val="407AA9"/>
      </a:accent3>
      <a:accent4>
        <a:srgbClr val="77AAD5"/>
      </a:accent4>
      <a:accent5>
        <a:srgbClr val="B42E1F"/>
      </a:accent5>
      <a:accent6>
        <a:srgbClr val="D74941"/>
      </a:accent6>
      <a:hlink>
        <a:srgbClr val="77AAD5"/>
      </a:hlink>
      <a:folHlink>
        <a:srgbClr val="407A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115392</TotalTime>
  <Words>1525</Words>
  <Application>Microsoft Office PowerPoint</Application>
  <PresentationFormat>Custom</PresentationFormat>
  <Paragraphs>169</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Gill Sans</vt:lpstr>
      <vt:lpstr>Lato</vt:lpstr>
      <vt:lpstr>Montserrat</vt:lpstr>
      <vt:lpstr>Montserrat Light</vt:lpstr>
      <vt:lpstr>Roboto</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Nicholas Jerolimov</dc:creator>
  <cp:keywords/>
  <dc:description/>
  <cp:lastModifiedBy>Nicholas Jerolimov</cp:lastModifiedBy>
  <cp:revision>15587</cp:revision>
  <cp:lastPrinted>2021-11-14T23:36:40Z</cp:lastPrinted>
  <dcterms:created xsi:type="dcterms:W3CDTF">2014-11-12T21:47:38Z</dcterms:created>
  <dcterms:modified xsi:type="dcterms:W3CDTF">2024-01-18T16:04:06Z</dcterms:modified>
  <cp:category/>
</cp:coreProperties>
</file>