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881" r:id="rId2"/>
    <p:sldId id="882" r:id="rId3"/>
    <p:sldId id="932" r:id="rId4"/>
    <p:sldId id="796" r:id="rId5"/>
    <p:sldId id="920" r:id="rId6"/>
    <p:sldId id="921" r:id="rId7"/>
    <p:sldId id="933" r:id="rId8"/>
    <p:sldId id="923" r:id="rId9"/>
    <p:sldId id="927" r:id="rId10"/>
    <p:sldId id="883" r:id="rId11"/>
    <p:sldId id="930" r:id="rId12"/>
    <p:sldId id="931" r:id="rId13"/>
    <p:sldId id="929" r:id="rId14"/>
    <p:sldId id="924" r:id="rId15"/>
    <p:sldId id="925" r:id="rId16"/>
    <p:sldId id="926" r:id="rId17"/>
    <p:sldId id="915" r:id="rId18"/>
  </p:sldIdLst>
  <p:sldSz cx="9144000" cy="6858000" type="screen4x3"/>
  <p:notesSz cx="7023100" cy="93091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vans,Novella C (DADS)" initials="NE" lastIdx="6" clrIdx="0"/>
  <p:cmAuthor id="1" name="Corliss Powell" initials="CS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60000"/>
    <a:srgbClr val="000066"/>
    <a:srgbClr val="BC0000"/>
    <a:srgbClr val="B40000"/>
    <a:srgbClr val="352963"/>
    <a:srgbClr val="CC0066"/>
    <a:srgbClr val="6600CC"/>
    <a:srgbClr val="604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182" autoAdjust="0"/>
  </p:normalViewPr>
  <p:slideViewPr>
    <p:cSldViewPr>
      <p:cViewPr>
        <p:scale>
          <a:sx n="70" d="100"/>
          <a:sy n="70" d="100"/>
        </p:scale>
        <p:origin x="-117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74" y="-78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6" tIns="46093" rIns="92186" bIns="46093" numCol="1" anchor="t" anchorCtr="0" compatLnSpc="1">
            <a:prstTxWarp prst="textNoShape">
              <a:avLst/>
            </a:prstTxWarp>
          </a:bodyPr>
          <a:lstStyle>
            <a:lvl1pPr algn="l" defTabSz="9235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4825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6" tIns="46093" rIns="92186" bIns="46093" numCol="1" anchor="t" anchorCtr="0" compatLnSpc="1">
            <a:prstTxWarp prst="textNoShape">
              <a:avLst/>
            </a:prstTxWarp>
          </a:bodyPr>
          <a:lstStyle>
            <a:lvl1pPr algn="r" defTabSz="9235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3044825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6" tIns="46093" rIns="92186" bIns="46093" numCol="1" anchor="b" anchorCtr="0" compatLnSpc="1">
            <a:prstTxWarp prst="textNoShape">
              <a:avLst/>
            </a:prstTxWarp>
          </a:bodyPr>
          <a:lstStyle>
            <a:lvl1pPr algn="l" defTabSz="9235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5550"/>
            <a:ext cx="3044825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6" tIns="46093" rIns="92186" bIns="46093" numCol="1" anchor="b" anchorCtr="0" compatLnSpc="1">
            <a:prstTxWarp prst="textNoShape">
              <a:avLst/>
            </a:prstTxWarp>
          </a:bodyPr>
          <a:lstStyle>
            <a:lvl1pPr algn="r" defTabSz="923515">
              <a:defRPr sz="1200"/>
            </a:lvl1pPr>
          </a:lstStyle>
          <a:p>
            <a:pPr>
              <a:defRPr/>
            </a:pPr>
            <a:fld id="{87EDA63E-3C7A-4831-B2CA-21D7ACFA01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8563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6" tIns="46093" rIns="92186" bIns="46093" numCol="1" anchor="t" anchorCtr="0" compatLnSpc="1">
            <a:prstTxWarp prst="textNoShape">
              <a:avLst/>
            </a:prstTxWarp>
          </a:bodyPr>
          <a:lstStyle>
            <a:lvl1pPr algn="l" defTabSz="9235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4825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6" tIns="46093" rIns="92186" bIns="46093" numCol="1" anchor="t" anchorCtr="0" compatLnSpc="1">
            <a:prstTxWarp prst="textNoShape">
              <a:avLst/>
            </a:prstTxWarp>
          </a:bodyPr>
          <a:lstStyle>
            <a:lvl1pPr algn="r" defTabSz="9235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1675"/>
            <a:ext cx="4649788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1188"/>
            <a:ext cx="5149850" cy="418623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6" tIns="46093" rIns="92186" bIns="460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44825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6" tIns="46093" rIns="92186" bIns="46093" numCol="1" anchor="b" anchorCtr="0" compatLnSpc="1">
            <a:prstTxWarp prst="textNoShape">
              <a:avLst/>
            </a:prstTxWarp>
          </a:bodyPr>
          <a:lstStyle>
            <a:lvl1pPr algn="l" defTabSz="9235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5550"/>
            <a:ext cx="3044825" cy="4635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86" tIns="46093" rIns="92186" bIns="46093" numCol="1" anchor="b" anchorCtr="0" compatLnSpc="1">
            <a:prstTxWarp prst="textNoShape">
              <a:avLst/>
            </a:prstTxWarp>
          </a:bodyPr>
          <a:lstStyle>
            <a:lvl1pPr algn="r" defTabSz="923515">
              <a:defRPr sz="1200"/>
            </a:lvl1pPr>
          </a:lstStyle>
          <a:p>
            <a:pPr>
              <a:defRPr/>
            </a:pPr>
            <a:fld id="{28DF8939-CC35-4BBB-96AE-15EC4F10D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3303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F8939-CC35-4BBB-96AE-15EC4F10DC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2470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72635E-D57F-4C2F-ACCE-8D4196BC481D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72635E-D57F-4C2F-ACCE-8D4196BC481D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F8939-CC35-4BBB-96AE-15EC4F10DC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2470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72635E-D57F-4C2F-ACCE-8D4196BC481D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72635E-D57F-4C2F-ACCE-8D4196BC481D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72635E-D57F-4C2F-ACCE-8D4196BC481D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72635E-D57F-4C2F-ACCE-8D4196BC481D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72635E-D57F-4C2F-ACCE-8D4196BC481D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72635E-D57F-4C2F-ACCE-8D4196BC481D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72635E-D57F-4C2F-ACCE-8D4196BC481D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762000" y="3733800"/>
            <a:ext cx="7853363" cy="66675"/>
            <a:chOff x="429" y="945"/>
            <a:chExt cx="4947" cy="42"/>
          </a:xfrm>
        </p:grpSpPr>
        <p:sp>
          <p:nvSpPr>
            <p:cNvPr id="5" name="Line 7"/>
            <p:cNvSpPr>
              <a:spLocks noChangeShapeType="1"/>
            </p:cNvSpPr>
            <p:nvPr userDrawn="1"/>
          </p:nvSpPr>
          <p:spPr bwMode="auto">
            <a:xfrm>
              <a:off x="432" y="945"/>
              <a:ext cx="49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 userDrawn="1"/>
          </p:nvSpPr>
          <p:spPr bwMode="auto">
            <a:xfrm>
              <a:off x="429" y="987"/>
              <a:ext cx="4944" cy="0"/>
            </a:xfrm>
            <a:prstGeom prst="line">
              <a:avLst/>
            </a:prstGeom>
            <a:noFill/>
            <a:ln w="38100">
              <a:solidFill>
                <a:srgbClr val="F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0" y="2667000"/>
            <a:ext cx="611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532813" y="2743200"/>
            <a:ext cx="6111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en-US" sz="2800" dirty="0" smtClean="0">
              <a:latin typeface="Arial" charset="0"/>
            </a:endParaRPr>
          </a:p>
        </p:txBody>
      </p:sp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639888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06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08636746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03EF834-F03B-4012-B7C6-A43ED57EA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883434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63369ED-F4B9-4C1E-82B9-A7F646AF6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09806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7031F3B-62BF-4948-BDDE-8708039D8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566533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8BD102A-5CA1-47A1-87CD-8CFDF6788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94976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C84D682-B1BB-4A7F-92E4-645FDE801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346288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5080A5E-C37F-42FF-8C84-2F2EEAAA5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09856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41FB877-5ECB-4A98-95BF-818E94934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4806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1F3F5F7-1931-499B-8A8E-C407166A3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93725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3E38B26-AF84-4CED-8F19-BDE156E20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29168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4E742ED-D165-4370-9A47-07937C35C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690676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/>
        </p:nvGrpSpPr>
        <p:grpSpPr bwMode="auto">
          <a:xfrm>
            <a:off x="681038" y="1500188"/>
            <a:ext cx="7853362" cy="66675"/>
            <a:chOff x="429" y="945"/>
            <a:chExt cx="4947" cy="42"/>
          </a:xfrm>
        </p:grpSpPr>
        <p:sp>
          <p:nvSpPr>
            <p:cNvPr id="1033" name="Line 7"/>
            <p:cNvSpPr>
              <a:spLocks noChangeShapeType="1"/>
            </p:cNvSpPr>
            <p:nvPr userDrawn="1"/>
          </p:nvSpPr>
          <p:spPr bwMode="auto">
            <a:xfrm>
              <a:off x="432" y="945"/>
              <a:ext cx="49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" name="Line 8"/>
            <p:cNvSpPr>
              <a:spLocks noChangeShapeType="1"/>
            </p:cNvSpPr>
            <p:nvPr userDrawn="1"/>
          </p:nvSpPr>
          <p:spPr bwMode="auto">
            <a:xfrm>
              <a:off x="429" y="987"/>
              <a:ext cx="4944" cy="0"/>
            </a:xfrm>
            <a:prstGeom prst="line">
              <a:avLst/>
            </a:prstGeom>
            <a:noFill/>
            <a:ln w="38100">
              <a:solidFill>
                <a:srgbClr val="F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0" y="2667000"/>
            <a:ext cx="611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532813" y="2743200"/>
            <a:ext cx="6111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en-US" sz="2800" dirty="0" smtClean="0">
              <a:latin typeface="Arial" charset="0"/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639888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Slide Number Placeholder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CC7AA3A-B41E-45D9-A526-028CE7033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C001B"/>
        </a:buClr>
        <a:buChar char="•"/>
        <a:defRPr sz="2400">
          <a:solidFill>
            <a:srgbClr val="8C00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8C00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hcs@dads.state.tx.us" TargetMode="External"/><Relationship Id="rId2" Type="http://schemas.openxmlformats.org/officeDocument/2006/relationships/hyperlink" Target="mailto:Eric.Stratton@hhsc.state.tx.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ds@dasd.state.tx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sycnet.apa.org/doi/10.1037/a001365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Cognitive Rehabilitation Therapy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for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Home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and Community-based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Service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(HCS) P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roviders</a:t>
            </a:r>
            <a:endParaRPr lang="en-US" altLang="en-US" sz="2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3886200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66"/>
                </a:solidFill>
              </a:rPr>
              <a:t>Eric Stratton, RN, MSN</a:t>
            </a:r>
          </a:p>
          <a:p>
            <a:pPr algn="ctr"/>
            <a:r>
              <a:rPr lang="en-US" sz="2800" b="1" dirty="0" smtClean="0">
                <a:solidFill>
                  <a:srgbClr val="000066"/>
                </a:solidFill>
              </a:rPr>
              <a:t>Office of Chief Deputy Commissioner</a:t>
            </a:r>
          </a:p>
          <a:p>
            <a:pPr algn="ctr"/>
            <a:endParaRPr lang="en-US" sz="2800" b="1" dirty="0">
              <a:solidFill>
                <a:srgbClr val="000066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February 14, 2013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BCD75EAC-DCBE-40FB-AE3A-09EEA96BAC14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Definition: Cognitive Rehabilitation Therapy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altLang="en-US" sz="22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Cognitive </a:t>
            </a:r>
            <a:r>
              <a:rPr lang="en-US" sz="2400" dirty="0"/>
              <a:t>rehabilitation therapy--A service </a:t>
            </a:r>
            <a:r>
              <a:rPr lang="en-US" sz="2400" dirty="0" smtClean="0"/>
              <a:t>that: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an individual in </a:t>
            </a:r>
            <a:r>
              <a:rPr lang="en-US" dirty="0">
                <a:solidFill>
                  <a:srgbClr val="C00000"/>
                </a:solidFill>
              </a:rPr>
              <a:t>learning or relearning cognitive skills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that have been lost or altered as a result of </a:t>
            </a:r>
            <a:r>
              <a:rPr lang="en-US" dirty="0">
                <a:solidFill>
                  <a:srgbClr val="C00000"/>
                </a:solidFill>
              </a:rPr>
              <a:t>damage to brain cells or brain chemistry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in order to enable the individual to </a:t>
            </a:r>
            <a:r>
              <a:rPr lang="en-US" dirty="0">
                <a:solidFill>
                  <a:srgbClr val="C00000"/>
                </a:solidFill>
              </a:rPr>
              <a:t>compensate for lost cognitive functions</a:t>
            </a:r>
            <a:r>
              <a:rPr lang="en-US" dirty="0"/>
              <a:t>; </a:t>
            </a:r>
            <a:r>
              <a:rPr lang="en-US" b="1" dirty="0" smtClean="0">
                <a:solidFill>
                  <a:srgbClr val="C00000"/>
                </a:solidFill>
              </a:rPr>
              <a:t>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includes</a:t>
            </a:r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reinforcing, strengthening, or reestablishing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previously learned patterns of behavior, o</a:t>
            </a:r>
            <a:r>
              <a:rPr lang="en-US" dirty="0"/>
              <a:t>r </a:t>
            </a:r>
            <a:r>
              <a:rPr lang="en-US" dirty="0">
                <a:solidFill>
                  <a:srgbClr val="C00000"/>
                </a:solidFill>
              </a:rPr>
              <a:t>establishing new patterns of cognitive activity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or compensatory mechanisms for impaired neurological systems.</a:t>
            </a:r>
            <a:endParaRPr lang="en-US" alt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BCD75EAC-DCBE-40FB-AE3A-09EEA96BAC14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Service Delivery: CRT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altLang="en-US" sz="22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program provider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or CDS Employer </a:t>
            </a:r>
            <a:r>
              <a:rPr lang="en-US" sz="2000" dirty="0" smtClean="0"/>
              <a:t>must ensure that: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Cognitive rehabilitation therapy is </a:t>
            </a:r>
            <a:r>
              <a:rPr lang="en-US" sz="2000" dirty="0">
                <a:solidFill>
                  <a:srgbClr val="C00000"/>
                </a:solidFill>
              </a:rPr>
              <a:t>provided</a:t>
            </a:r>
            <a:r>
              <a:rPr lang="en-US" sz="2000" dirty="0"/>
              <a:t> in accordance with the individual's PDP, IPC, implementation plan, and with Appendix C of the HCS Program waiver application approved by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CMS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and found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at www.dads.state.tx.us 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the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service planning team determines </a:t>
            </a:r>
            <a:r>
              <a:rPr lang="en-US" sz="2000" dirty="0"/>
              <a:t>that an individual may need cognitive rehabilitation therapy, </a:t>
            </a:r>
            <a:r>
              <a:rPr lang="en-US" sz="2000" dirty="0">
                <a:solidFill>
                  <a:srgbClr val="C00000"/>
                </a:solidFill>
              </a:rPr>
              <a:t>the program </a:t>
            </a:r>
            <a:r>
              <a:rPr lang="en-US" sz="2000" dirty="0" smtClean="0">
                <a:solidFill>
                  <a:srgbClr val="C00000"/>
                </a:solidFill>
              </a:rPr>
              <a:t>provider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in coordination with the service coordinator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assists </a:t>
            </a:r>
            <a:r>
              <a:rPr lang="en-US" sz="2000" dirty="0">
                <a:solidFill>
                  <a:srgbClr val="C00000"/>
                </a:solidFill>
              </a:rPr>
              <a:t>the individual in obtaining an assessment and plan of care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for the cognitive rehabilitation therapy from a qualified professional in accordance with the Medicaid State Plan;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and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has </a:t>
            </a:r>
            <a:r>
              <a:rPr lang="en-US" sz="2000" dirty="0">
                <a:solidFill>
                  <a:srgbClr val="C00000"/>
                </a:solidFill>
              </a:rPr>
              <a:t>a qualified professional </a:t>
            </a:r>
            <a:r>
              <a:rPr lang="en-US" sz="2000" dirty="0" smtClean="0">
                <a:solidFill>
                  <a:srgbClr val="C00000"/>
                </a:solidFill>
              </a:rPr>
              <a:t>provide </a:t>
            </a:r>
            <a:r>
              <a:rPr lang="en-US" sz="2000" dirty="0">
                <a:solidFill>
                  <a:srgbClr val="C00000"/>
                </a:solidFill>
              </a:rPr>
              <a:t>and monitor the provision of cognitive rehabilitation therapy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to the individual in accordance with the plan 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of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care</a:t>
            </a:r>
            <a:endParaRPr lang="en-US" altLang="en-US" sz="18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7801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BCD75EAC-DCBE-40FB-AE3A-09EEA96BAC14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Provider Requirements: CRT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altLang="en-US" sz="22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program 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provider or, if using the CDS option, CDS employer and Financial Management Services Agency must </a:t>
            </a:r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ensure that a service provider of cognitive rehabilitation therapy is: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C00000"/>
                </a:solidFill>
              </a:rPr>
              <a:t>psychologist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licensed in accordance with Texas Occupations Code, Chapter 501;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C00000"/>
                </a:solidFill>
              </a:rPr>
              <a:t>speech-language pathologist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licensed in accordance with Texas Occupations Code,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401;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an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C00000"/>
                </a:solidFill>
              </a:rPr>
              <a:t>occupational therapist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licensed in accordance with Texas Occupations Code, Chapter 454.</a:t>
            </a:r>
          </a:p>
        </p:txBody>
      </p:sp>
    </p:spTree>
    <p:extLst>
      <p:ext uri="{BB962C8B-B14F-4D97-AF65-F5344CB8AC3E}">
        <p14:creationId xmlns:p14="http://schemas.microsoft.com/office/powerpoint/2010/main" xmlns="" val="1619646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Service Delivery: CRT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F3F5F7-1931-499B-8A8E-C407166A3EA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3000" y="1905000"/>
            <a:ext cx="6858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program provider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or CDS employer must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Together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with an individual's service coordinator, ensure the coordination and compatibility of HCS Program services with non-HCS Program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services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5473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4911969C-C445-4F6F-9241-C9FCFBA5292D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3100" b="1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382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3100" b="1" dirty="0">
                <a:solidFill>
                  <a:schemeClr val="tx1"/>
                </a:solidFill>
              </a:rPr>
              <a:t> </a:t>
            </a:r>
            <a:r>
              <a:rPr lang="en-US" altLang="en-US" sz="3200" dirty="0" smtClean="0"/>
              <a:t>CRT Process and Procedure</a:t>
            </a:r>
            <a:endParaRPr lang="en-US" alt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3470174"/>
            <a:ext cx="1371600" cy="685800"/>
            <a:chOff x="533400" y="3048000"/>
            <a:chExt cx="1371600" cy="685800"/>
          </a:xfrm>
        </p:grpSpPr>
        <p:sp>
          <p:nvSpPr>
            <p:cNvPr id="2" name="Oval 1"/>
            <p:cNvSpPr/>
            <p:nvPr/>
          </p:nvSpPr>
          <p:spPr bwMode="auto">
            <a:xfrm>
              <a:off x="533400" y="3048000"/>
              <a:ext cx="13716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38200" y="3190845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ABI</a:t>
              </a:r>
              <a:endParaRPr lang="en-US" dirty="0"/>
            </a:p>
          </p:txBody>
        </p:sp>
      </p:grpSp>
      <p:sp>
        <p:nvSpPr>
          <p:cNvPr id="5" name="Rectangle 4"/>
          <p:cNvSpPr/>
          <p:nvPr/>
        </p:nvSpPr>
        <p:spPr bwMode="auto">
          <a:xfrm>
            <a:off x="2590800" y="2590800"/>
            <a:ext cx="25146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Neuropsychological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590800" y="4487839"/>
            <a:ext cx="2514600" cy="533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Neurobehavioral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182425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ASSESSMENT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407391" y="3613019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OR</a:t>
            </a:r>
            <a:endParaRPr lang="en-US" b="1" dirty="0"/>
          </a:p>
        </p:txBody>
      </p:sp>
      <p:cxnSp>
        <p:nvCxnSpPr>
          <p:cNvPr id="9" name="Straight Arrow Connector 8"/>
          <p:cNvCxnSpPr>
            <a:stCxn id="2" idx="7"/>
            <a:endCxn id="5" idx="1"/>
          </p:cNvCxnSpPr>
          <p:nvPr/>
        </p:nvCxnSpPr>
        <p:spPr bwMode="auto">
          <a:xfrm flipV="1">
            <a:off x="1704134" y="2857500"/>
            <a:ext cx="886666" cy="7131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2" idx="5"/>
            <a:endCxn id="10" idx="1"/>
          </p:cNvCxnSpPr>
          <p:nvPr/>
        </p:nvCxnSpPr>
        <p:spPr bwMode="auto">
          <a:xfrm>
            <a:off x="1704134" y="4055541"/>
            <a:ext cx="886666" cy="6989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457200" y="3013998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Diagnosis</a:t>
            </a:r>
            <a:endParaRPr lang="en-US" b="1" u="sng" dirty="0"/>
          </a:p>
        </p:txBody>
      </p:sp>
      <p:sp>
        <p:nvSpPr>
          <p:cNvPr id="14" name="5-Point Star 13"/>
          <p:cNvSpPr/>
          <p:nvPr/>
        </p:nvSpPr>
        <p:spPr bwMode="auto">
          <a:xfrm>
            <a:off x="6553200" y="3124200"/>
            <a:ext cx="1752600" cy="1630339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CRT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53200" y="2590800"/>
            <a:ext cx="1745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HCS Service</a:t>
            </a:r>
            <a:endParaRPr lang="en-US" b="1" u="sng" dirty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6324600" y="2095953"/>
            <a:ext cx="0" cy="138980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6324600" y="4055541"/>
            <a:ext cx="0" cy="138980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stCxn id="5" idx="3"/>
            <a:endCxn id="14" idx="1"/>
          </p:cNvCxnSpPr>
          <p:nvPr/>
        </p:nvCxnSpPr>
        <p:spPr bwMode="auto">
          <a:xfrm>
            <a:off x="5105400" y="2857500"/>
            <a:ext cx="1447802" cy="8894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>
            <a:stCxn id="10" idx="3"/>
            <a:endCxn id="14" idx="1"/>
          </p:cNvCxnSpPr>
          <p:nvPr/>
        </p:nvCxnSpPr>
        <p:spPr bwMode="auto">
          <a:xfrm flipV="1">
            <a:off x="5105400" y="3746933"/>
            <a:ext cx="1447802" cy="10076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1219200" y="5655058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State Plan Assessments:  “Gatekeepers” to CRT Service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16702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Arial" charset="0"/>
              </a:rPr>
              <a:t>Page </a:t>
            </a:r>
            <a:fld id="{4911969C-C445-4F6F-9241-C9FCFBA5292D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495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2400" dirty="0" smtClean="0"/>
              <a:t>Neuropsychological Assessment (State Plan)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Includes </a:t>
            </a:r>
            <a:r>
              <a:rPr lang="en-US" altLang="en-US" dirty="0">
                <a:sym typeface="Wingdings" panose="05000000000000000000" pitchFamily="2" charset="2"/>
              </a:rPr>
              <a:t>treatment plan </a:t>
            </a:r>
            <a:r>
              <a:rPr lang="en-US" altLang="en-US" dirty="0" smtClean="0"/>
              <a:t>in the assessment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Conducted by Psychiatrist, Psychologist, or </a:t>
            </a:r>
            <a:r>
              <a:rPr lang="en-US" altLang="en-US" dirty="0" smtClean="0">
                <a:solidFill>
                  <a:srgbClr val="760000"/>
                </a:solidFill>
              </a:rPr>
              <a:t>LPA under the supervision of a licensed psychologist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u="sng" dirty="0" smtClean="0"/>
              <a:t>CRT Assessment “in reality”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Wingdings" panose="05000000000000000000" pitchFamily="2" charset="2"/>
              </a:rPr>
              <a:t>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200" dirty="0" smtClean="0">
                <a:sym typeface="Wingdings" panose="05000000000000000000" pitchFamily="2" charset="2"/>
              </a:rPr>
              <a:t>Conducted by </a:t>
            </a:r>
            <a:r>
              <a:rPr lang="en-US" altLang="en-US" sz="2200" u="sng" dirty="0" smtClean="0">
                <a:sym typeface="Wingdings" panose="05000000000000000000" pitchFamily="2" charset="2"/>
              </a:rPr>
              <a:t>NEURO</a:t>
            </a:r>
            <a:r>
              <a:rPr lang="en-US" altLang="en-US" sz="2200" dirty="0" smtClean="0">
                <a:sym typeface="Wingdings" panose="05000000000000000000" pitchFamily="2" charset="2"/>
              </a:rPr>
              <a:t>-psychologist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3200" b="1" dirty="0" smtClean="0">
                <a:sym typeface="Wingdings" panose="05000000000000000000" pitchFamily="2" charset="2"/>
              </a:rPr>
              <a:t>			OR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 startAt="2"/>
            </a:pPr>
            <a:r>
              <a:rPr lang="en-US" altLang="en-US" sz="2400" dirty="0" smtClean="0">
                <a:sym typeface="Wingdings" panose="05000000000000000000" pitchFamily="2" charset="2"/>
              </a:rPr>
              <a:t>Neurobehavioral Assessment (State Plan)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Conducted by physician, PA, or NP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Must result in treatment plan </a:t>
            </a:r>
            <a:r>
              <a:rPr lang="en-US" altLang="en-US" i="1" dirty="0" smtClean="0">
                <a:sym typeface="Wingdings" panose="05000000000000000000" pitchFamily="2" charset="2"/>
              </a:rPr>
              <a:t>with </a:t>
            </a:r>
            <a:r>
              <a:rPr lang="en-US" altLang="en-US" dirty="0" smtClean="0">
                <a:sym typeface="Wingdings" panose="05000000000000000000" pitchFamily="2" charset="2"/>
              </a:rPr>
              <a:t>assessment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Individual</a:t>
            </a:r>
            <a:r>
              <a:rPr lang="en-US" altLang="en-US" sz="2400" dirty="0" smtClean="0">
                <a:sym typeface="Wingdings" panose="05000000000000000000" pitchFamily="2" charset="2"/>
              </a:rPr>
              <a:t> referred to OT/SLP for CRT in HCS (only if assessment warrants it)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endParaRPr lang="en-US" altLang="en-US" sz="2100" dirty="0" smtClean="0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3100" b="1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382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 smtClean="0"/>
              <a:t>CRT Process and Procedure: Assessments 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16702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4911969C-C445-4F6F-9241-C9FCFBA5292D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5720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CARE ID CRT Event type CRT or CRTV (CDS)</a:t>
            </a:r>
          </a:p>
          <a:p>
            <a:pPr marL="0" lvl="0" indent="0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Units Billed in 15 minute increments using standard rounding rules.  </a:t>
            </a:r>
          </a:p>
          <a:p>
            <a:pPr lvl="0"/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CDS billed in dollars.</a:t>
            </a:r>
          </a:p>
          <a:p>
            <a:pPr lvl="1"/>
            <a:endParaRPr lang="en-US" dirty="0"/>
          </a:p>
          <a:p>
            <a:pPr lvl="1" eaLnBrk="1" hangingPunct="1"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3100" b="1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382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3100" b="1" dirty="0">
                <a:solidFill>
                  <a:schemeClr val="tx1"/>
                </a:solidFill>
              </a:rPr>
              <a:t> </a:t>
            </a:r>
            <a:r>
              <a:rPr lang="en-US" altLang="en-US" sz="3200" dirty="0" smtClean="0"/>
              <a:t>Entering CRT in CARE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16702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HHSC/DADS Contacts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000" b="1" dirty="0" smtClean="0"/>
              <a:t>Eric Stratton, RN, MSN</a:t>
            </a:r>
          </a:p>
          <a:p>
            <a:pPr marL="0" indent="0">
              <a:buFontTx/>
              <a:buNone/>
            </a:pPr>
            <a:r>
              <a:rPr lang="en-US" altLang="en-US" sz="2000" dirty="0" smtClean="0"/>
              <a:t>Policy Analyst</a:t>
            </a:r>
          </a:p>
          <a:p>
            <a:pPr marL="0" indent="0">
              <a:buFontTx/>
              <a:buNone/>
            </a:pPr>
            <a:r>
              <a:rPr lang="en-US" altLang="en-US" sz="2000" dirty="0" smtClean="0"/>
              <a:t>Health and Human Services Commission</a:t>
            </a:r>
          </a:p>
          <a:p>
            <a:pPr marL="0" indent="0">
              <a:buFontTx/>
              <a:buNone/>
            </a:pPr>
            <a:r>
              <a:rPr lang="en-US" altLang="en-US" sz="2000" dirty="0" smtClean="0"/>
              <a:t>Office of Chief Deputy Commissioner</a:t>
            </a:r>
          </a:p>
          <a:p>
            <a:pPr marL="0" indent="0">
              <a:buFontTx/>
              <a:buNone/>
            </a:pPr>
            <a:r>
              <a:rPr lang="en-US" altLang="en-US" sz="2000" dirty="0" smtClean="0">
                <a:hlinkClick r:id="rId2"/>
              </a:rPr>
              <a:t>Eric.Stratton@hhsc.state.tx.us</a:t>
            </a:r>
            <a:endParaRPr lang="en-US" altLang="en-US" sz="2000" dirty="0" smtClean="0"/>
          </a:p>
          <a:p>
            <a:pPr marL="0" indent="0">
              <a:buFontTx/>
              <a:buNone/>
            </a:pPr>
            <a:r>
              <a:rPr lang="en-US" altLang="en-US" sz="2000" dirty="0" smtClean="0"/>
              <a:t>(512) 487-3372</a:t>
            </a:r>
          </a:p>
          <a:p>
            <a:pPr marL="0" indent="0">
              <a:buFontTx/>
              <a:buNone/>
            </a:pPr>
            <a:endParaRPr lang="en-US" altLang="en-US" sz="2000" dirty="0"/>
          </a:p>
          <a:p>
            <a:pPr marL="0" indent="0">
              <a:buFontTx/>
              <a:buNone/>
            </a:pPr>
            <a:r>
              <a:rPr lang="en-US" altLang="en-US" sz="2000" b="1" dirty="0" smtClean="0">
                <a:solidFill>
                  <a:schemeClr val="accent2">
                    <a:lumMod val="50000"/>
                  </a:schemeClr>
                </a:solidFill>
              </a:rPr>
              <a:t>Curtis Walters</a:t>
            </a:r>
          </a:p>
          <a:p>
            <a:pPr marL="0" indent="0">
              <a:buFontTx/>
              <a:buNone/>
            </a:pPr>
            <a:r>
              <a:rPr lang="en-US" altLang="en-US" sz="2000" dirty="0" smtClean="0">
                <a:solidFill>
                  <a:schemeClr val="accent2">
                    <a:lumMod val="50000"/>
                  </a:schemeClr>
                </a:solidFill>
              </a:rPr>
              <a:t>HCS Program Specialist</a:t>
            </a:r>
            <a:endParaRPr lang="en-US" alt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en-US" sz="2000" dirty="0">
                <a:solidFill>
                  <a:schemeClr val="accent2">
                    <a:lumMod val="50000"/>
                  </a:schemeClr>
                </a:solidFill>
              </a:rPr>
              <a:t>Department of Aging and Disabilities Services</a:t>
            </a:r>
          </a:p>
          <a:p>
            <a:pPr marL="0" indent="0">
              <a:buFontTx/>
              <a:buNone/>
            </a:pPr>
            <a:r>
              <a:rPr lang="en-US" altLang="en-US" sz="2000" dirty="0" smtClean="0">
                <a:solidFill>
                  <a:schemeClr val="accent2">
                    <a:lumMod val="50000"/>
                  </a:schemeClr>
                </a:solidFill>
              </a:rPr>
              <a:t>Center for Policy and Innovation</a:t>
            </a:r>
            <a:endParaRPr lang="en-US" alt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Tx/>
              <a:buNone/>
            </a:pP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hcs@dads.state.tx.us</a:t>
            </a:r>
            <a:endParaRPr lang="en-US" alt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Tx/>
              <a:buNone/>
            </a:pPr>
            <a:r>
              <a:rPr lang="en-US" altLang="en-US" sz="2000" dirty="0" smtClean="0">
                <a:solidFill>
                  <a:schemeClr val="accent2">
                    <a:lumMod val="50000"/>
                  </a:schemeClr>
                </a:solidFill>
              </a:rPr>
              <a:t>Send questions related to CDS to </a:t>
            </a:r>
            <a:r>
              <a:rPr lang="en-US" altLang="en-US" sz="2000" dirty="0" smtClean="0">
                <a:solidFill>
                  <a:schemeClr val="accent2">
                    <a:lumMod val="50000"/>
                  </a:schemeClr>
                </a:solidFill>
                <a:hlinkClick r:id="rId4"/>
              </a:rPr>
              <a:t>cds@dasd.state.tx.us</a:t>
            </a:r>
            <a:r>
              <a:rPr lang="en-US" altLang="en-US" sz="2000" dirty="0" smtClean="0">
                <a:solidFill>
                  <a:schemeClr val="accent1">
                    <a:lumMod val="75000"/>
                  </a:schemeClr>
                </a:solidFill>
              </a:rPr>
              <a:t>.  </a:t>
            </a:r>
            <a:endParaRPr lang="en-US" alt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Tx/>
              <a:buNone/>
            </a:pPr>
            <a:endParaRPr lang="en-US" alt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Tx/>
              <a:buNone/>
            </a:pPr>
            <a:endParaRPr lang="en-US" altLang="en-US" sz="2400" dirty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CE530FAD-6371-4FDA-B708-C5652FEEFD7E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6DFEE8B7-4234-47AE-82EE-23B47FF43BFD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spcBef>
                <a:spcPct val="5000"/>
              </a:spcBef>
            </a:pPr>
            <a:r>
              <a:rPr lang="en-US" altLang="en-US" dirty="0" smtClean="0"/>
              <a:t>Define Cognitive Rehabilitation Therapy (CRT)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Explain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history </a:t>
            </a:r>
            <a:r>
              <a:rPr lang="en-US" altLang="en-US" dirty="0"/>
              <a:t>of CRT </a:t>
            </a:r>
            <a:r>
              <a:rPr lang="en-US" altLang="en-US" dirty="0" smtClean="0"/>
              <a:t>and legislative intent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Convey the </a:t>
            </a:r>
            <a:r>
              <a:rPr lang="en-US" altLang="en-US" dirty="0" smtClean="0"/>
              <a:t>value of CRT as evidence based practice which can improve outcomes </a:t>
            </a:r>
          </a:p>
          <a:p>
            <a:pPr eaLnBrk="1" hangingPunct="1">
              <a:spcBef>
                <a:spcPct val="5000"/>
              </a:spcBef>
            </a:pP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Provide instruction on how to help individuals access CRT </a:t>
            </a:r>
            <a:endParaRPr lang="en-US" altLang="en-US" dirty="0">
              <a:solidFill>
                <a:schemeClr val="accent2">
                  <a:lumMod val="50000"/>
                </a:schemeClr>
              </a:solidFill>
            </a:endParaRPr>
          </a:p>
          <a:p>
            <a:pPr eaLnBrk="1" hangingPunct="1">
              <a:spcBef>
                <a:spcPct val="5000"/>
              </a:spcBef>
            </a:pP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Explain who </a:t>
            </a:r>
            <a:r>
              <a:rPr lang="en-US" altLang="en-US" smtClean="0">
                <a:solidFill>
                  <a:schemeClr val="accent2">
                    <a:lumMod val="50000"/>
                  </a:schemeClr>
                </a:solidFill>
              </a:rPr>
              <a:t>are qualified </a:t>
            </a: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</a:rPr>
              <a:t>providers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for HCS</a:t>
            </a:r>
            <a:endParaRPr lang="en-US" altLang="en-US" strike="sngStrike" dirty="0">
              <a:solidFill>
                <a:schemeClr val="accent2">
                  <a:lumMod val="50000"/>
                </a:schemeClr>
              </a:solidFill>
            </a:endParaRPr>
          </a:p>
          <a:p>
            <a:pPr marL="914400" lvl="2" indent="0" eaLnBrk="1" hangingPunct="1">
              <a:spcBef>
                <a:spcPct val="5000"/>
              </a:spcBef>
              <a:buNone/>
            </a:pPr>
            <a:endParaRPr lang="en-US" altLang="en-US" sz="2600" dirty="0" smtClean="0"/>
          </a:p>
          <a:p>
            <a:pPr lvl="2" eaLnBrk="1" hangingPunct="1"/>
            <a:endParaRPr lang="en-US" altLang="en-US" sz="26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6DFEE8B7-4234-47AE-82EE-23B47FF43BFD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CRT Waiver Service Definition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Cognitive rehabilitation therapy is a service that </a:t>
            </a:r>
            <a:r>
              <a:rPr lang="en-US" sz="2200" dirty="0">
                <a:solidFill>
                  <a:srgbClr val="C00000"/>
                </a:solidFill>
              </a:rPr>
              <a:t>assists an individual in learning or relearning</a:t>
            </a:r>
            <a:r>
              <a:rPr lang="en-US" sz="2200" dirty="0"/>
              <a:t> cognitive skills that have been lost or altered as a result of damage to brain cells/chemistry in order to</a:t>
            </a:r>
            <a:r>
              <a:rPr lang="en-US" sz="2200" dirty="0">
                <a:solidFill>
                  <a:srgbClr val="C00000"/>
                </a:solidFill>
              </a:rPr>
              <a:t> enable the individual to compensate for the lost cognitive functions</a:t>
            </a:r>
            <a:r>
              <a:rPr lang="en-US" sz="2200" dirty="0"/>
              <a:t>.  Cognitive rehabilitation therapy is provided when </a:t>
            </a:r>
            <a:r>
              <a:rPr lang="en-US" sz="2200" dirty="0">
                <a:solidFill>
                  <a:srgbClr val="C00000"/>
                </a:solidFill>
              </a:rPr>
              <a:t>determined to be medically necessary through an assessment </a:t>
            </a:r>
            <a:r>
              <a:rPr lang="en-US" sz="2200" dirty="0"/>
              <a:t>conducted by an appropriate professional.  Cognitive rehabilitation therapy is provided in </a:t>
            </a:r>
            <a:r>
              <a:rPr lang="en-US" sz="2200" dirty="0">
                <a:solidFill>
                  <a:srgbClr val="C00000"/>
                </a:solidFill>
              </a:rPr>
              <a:t>accordance with the plan of care </a:t>
            </a:r>
            <a:r>
              <a:rPr lang="en-US" sz="2200" dirty="0"/>
              <a:t>developed by the assessor, and includes </a:t>
            </a:r>
            <a:r>
              <a:rPr lang="en-US" sz="2200" dirty="0">
                <a:solidFill>
                  <a:srgbClr val="C00000"/>
                </a:solidFill>
              </a:rPr>
              <a:t>reinforcing, strengthening, or reestablishing </a:t>
            </a:r>
            <a:r>
              <a:rPr lang="en-US" sz="2200" dirty="0"/>
              <a:t>previously learned patterns of behavior, or </a:t>
            </a:r>
            <a:r>
              <a:rPr lang="en-US" sz="2200" dirty="0">
                <a:solidFill>
                  <a:srgbClr val="C00000"/>
                </a:solidFill>
              </a:rPr>
              <a:t>establishing new patterns of cognitive activity </a:t>
            </a:r>
            <a:r>
              <a:rPr lang="en-US" sz="2200" dirty="0"/>
              <a:t>or compensatory mechanisms for impaired neurological systems.</a:t>
            </a:r>
          </a:p>
          <a:p>
            <a:pPr lvl="2" eaLnBrk="1" hangingPunct="1">
              <a:spcBef>
                <a:spcPct val="5000"/>
              </a:spcBef>
            </a:pPr>
            <a:endParaRPr lang="en-US" altLang="en-US" sz="2600" dirty="0" smtClean="0"/>
          </a:p>
          <a:p>
            <a:pPr lvl="2" eaLnBrk="1" hangingPunct="1"/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36272063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4911969C-C445-4F6F-9241-C9FCFBA5292D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Learning/relearning cognitive skills after brain damage</a:t>
            </a: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Traumatic Brain Injury (TBI)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Acquired Brain Injury (ABI)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Assessment determines medical need for CRT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Neurobehavioral OR Neuropsychological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Covered under State Plan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Qualified Providers of CRT Services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Psychologists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Occupational Therapists (OT)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Speech and Language Pathologists (SLP)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3100" b="1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382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3100" b="1" dirty="0">
                <a:solidFill>
                  <a:schemeClr val="tx1"/>
                </a:solidFill>
              </a:rPr>
              <a:t> </a:t>
            </a:r>
            <a:r>
              <a:rPr lang="en-US" altLang="en-US" sz="3200" dirty="0" smtClean="0"/>
              <a:t>CRT Overview</a:t>
            </a:r>
            <a:endParaRPr lang="en-US" alt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4911969C-C445-4F6F-9241-C9FCFBA5292D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CRT 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</a:rPr>
              <a:t>is evidence based treatment for </a:t>
            </a:r>
            <a:r>
              <a:rPr lang="en-US" altLang="en-US" dirty="0" smtClean="0"/>
              <a:t>ABI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u="sng" dirty="0" smtClean="0"/>
              <a:t>2006</a:t>
            </a:r>
            <a:r>
              <a:rPr lang="en-US" altLang="en-US" dirty="0" smtClean="0"/>
              <a:t>: TBI Advisory Council Report on ABI and Long-term Care in Texas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Report to 80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Legislature on gaps in services for brain injury survivors in Texas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No care coordination, long waiting periods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u="sng" dirty="0" smtClean="0"/>
              <a:t>2007</a:t>
            </a:r>
            <a:r>
              <a:rPr lang="en-US" altLang="en-US" dirty="0" smtClean="0"/>
              <a:t>: LBB report to 80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Legislature recommending TBI coverage through Medicaid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u="sng" dirty="0" smtClean="0"/>
              <a:t>2008</a:t>
            </a:r>
            <a:r>
              <a:rPr lang="en-US" altLang="en-US" dirty="0" smtClean="0"/>
              <a:t>: HHSC Office of ABI established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Funded by budget rider in 80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Legislature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Serves as state lead coordinator for TBI and ABI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3100" b="1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382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3100" b="1" dirty="0">
                <a:solidFill>
                  <a:schemeClr val="tx1"/>
                </a:solidFill>
              </a:rPr>
              <a:t> </a:t>
            </a:r>
            <a:r>
              <a:rPr lang="en-US" altLang="en-US" sz="3200" dirty="0" smtClean="0"/>
              <a:t>CRT History &amp; Legislative Intent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2652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4911969C-C445-4F6F-9241-C9FCFBA5292D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u="sng" dirty="0" smtClean="0"/>
              <a:t>2009</a:t>
            </a:r>
            <a:r>
              <a:rPr lang="en-US" altLang="en-US" dirty="0" smtClean="0"/>
              <a:t>: Rider </a:t>
            </a:r>
            <a:r>
              <a:rPr lang="en-US" altLang="en-US" dirty="0"/>
              <a:t>66, SB 1, 81</a:t>
            </a:r>
            <a:r>
              <a:rPr lang="en-US" altLang="en-US" baseline="30000" dirty="0"/>
              <a:t>st</a:t>
            </a:r>
            <a:r>
              <a:rPr lang="en-US" altLang="en-US" dirty="0"/>
              <a:t> Legislature (R</a:t>
            </a:r>
            <a:r>
              <a:rPr lang="en-US" altLang="en-US" dirty="0" smtClean="0"/>
              <a:t>)</a:t>
            </a: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Feasibility study regarding need for system of community support &amp; residential </a:t>
            </a:r>
            <a:r>
              <a:rPr lang="en-US" altLang="en-US" dirty="0" smtClean="0"/>
              <a:t>services for ABI</a:t>
            </a:r>
            <a:endParaRPr lang="en-US" altLang="en-US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Concluded </a:t>
            </a:r>
            <a:r>
              <a:rPr lang="en-US" altLang="en-US" dirty="0"/>
              <a:t>separate ABI waiver program was best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u="sng" dirty="0" smtClean="0"/>
              <a:t>2011</a:t>
            </a:r>
            <a:r>
              <a:rPr lang="en-US" altLang="en-US" dirty="0" smtClean="0"/>
              <a:t>: 82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Legislature</a:t>
            </a:r>
            <a:endParaRPr lang="en-US" altLang="en-US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Budget Crunch – no action taken</a:t>
            </a:r>
            <a:endParaRPr lang="en-US" altLang="en-US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Further study by HHSC Office of Acquired Brain Injury and Texas TBI Advisory </a:t>
            </a:r>
            <a:r>
              <a:rPr lang="en-US" altLang="en-US" dirty="0" smtClean="0"/>
              <a:t>Council in interim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u="sng" dirty="0" smtClean="0"/>
              <a:t>2013</a:t>
            </a:r>
            <a:r>
              <a:rPr lang="en-US" altLang="en-US" dirty="0" smtClean="0"/>
              <a:t>: 83</a:t>
            </a:r>
            <a:r>
              <a:rPr lang="en-US" altLang="en-US" baseline="30000" dirty="0" smtClean="0"/>
              <a:t>rd</a:t>
            </a:r>
            <a:r>
              <a:rPr lang="en-US" altLang="en-US" dirty="0" smtClean="0"/>
              <a:t> Legislature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HHSC requests to add new CRT service to CLASS, HCS, CBA, </a:t>
            </a:r>
            <a:r>
              <a:rPr lang="en-US" altLang="en-US" dirty="0"/>
              <a:t>&amp; STAR-Plus </a:t>
            </a:r>
            <a:r>
              <a:rPr lang="en-US" altLang="en-US" dirty="0" smtClean="0"/>
              <a:t>HCBS for ABI clients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Legislature funded $1.9 million (GR) for biennium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altLang="en-US" dirty="0" smtClean="0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3100" b="1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382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3100" b="1" dirty="0">
                <a:solidFill>
                  <a:schemeClr val="tx1"/>
                </a:solidFill>
              </a:rPr>
              <a:t> </a:t>
            </a:r>
            <a:r>
              <a:rPr lang="en-US" altLang="en-US" sz="3200" dirty="0" smtClean="0"/>
              <a:t>CRT History &amp; Legislative Intent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71028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4911969C-C445-4F6F-9241-C9FCFBA5292D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At least 23 states have a 1915(c) waiver program specifically for individuals with brain injury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11 states include services for both ABI and TBI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MS &amp; FL add Spinal Cord Injury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Level of Care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14 states have nursing facility level of care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4 states have hospital level of care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IA, MD, MN include multiple levels of care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Age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12 states limit to adults only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5 states cover services from infancy</a:t>
            </a: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3100" b="1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382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3100" b="1" dirty="0">
                <a:solidFill>
                  <a:schemeClr val="tx1"/>
                </a:solidFill>
              </a:rPr>
              <a:t> </a:t>
            </a:r>
            <a:r>
              <a:rPr lang="en-US" altLang="en-US" sz="3200" dirty="0" smtClean="0"/>
              <a:t>CRT History: What Other States Are Doing*</a:t>
            </a:r>
            <a:endParaRPr lang="en-US" alt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619372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6304" algn="l"/>
            <a:r>
              <a:rPr lang="en-US" sz="1400" dirty="0" smtClean="0"/>
              <a:t>*</a:t>
            </a:r>
            <a:r>
              <a:rPr lang="en-US" sz="1400" dirty="0"/>
              <a:t> </a:t>
            </a:r>
            <a:r>
              <a:rPr lang="en-US" sz="1400" i="1" dirty="0" smtClean="0"/>
              <a:t>Data as reported from CMS and HHSC OABI Rider 66 Feasibility Study 2009.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86056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4911969C-C445-4F6F-9241-C9FCFBA5292D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CRT “attempts </a:t>
            </a:r>
            <a:r>
              <a:rPr lang="en-US" dirty="0"/>
              <a:t>to enhance functioning and independence in patients with cognitive impairments as a result of brain damage or </a:t>
            </a:r>
            <a:r>
              <a:rPr lang="en-US" dirty="0" smtClean="0"/>
              <a:t>disease (IOM, 2011, p. 76)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Neurological disorders affecting </a:t>
            </a:r>
            <a:r>
              <a:rPr lang="en-US" altLang="en-US" dirty="0"/>
              <a:t>CRT patients (</a:t>
            </a:r>
            <a:r>
              <a:rPr lang="en-US" altLang="en-US" dirty="0" err="1"/>
              <a:t>Solhberg</a:t>
            </a:r>
            <a:r>
              <a:rPr lang="en-US" altLang="en-US" dirty="0"/>
              <a:t>, </a:t>
            </a:r>
            <a:r>
              <a:rPr lang="en-US" altLang="en-US" dirty="0" err="1"/>
              <a:t>Mateer</a:t>
            </a:r>
            <a:r>
              <a:rPr lang="en-US" altLang="en-US" dirty="0"/>
              <a:t>, </a:t>
            </a:r>
            <a:r>
              <a:rPr lang="en-US" altLang="en-US" dirty="0" smtClean="0"/>
              <a:t>2001, p. 25)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TBI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Stroke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Hypoxic-hypotensive injury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Encephalitis and other infectious disorders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Brain tumors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Collectively diagnoses are ABI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3100" b="1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382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3100" b="1" dirty="0">
                <a:solidFill>
                  <a:schemeClr val="tx1"/>
                </a:solidFill>
              </a:rPr>
              <a:t> </a:t>
            </a:r>
            <a:r>
              <a:rPr lang="en-US" altLang="en-US" sz="3200" dirty="0" smtClean="0"/>
              <a:t>CRT: Evidence-Based Practice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216702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Arial" charset="0"/>
              </a:rPr>
              <a:t>Page </a:t>
            </a:r>
            <a:fld id="{4911969C-C445-4F6F-9241-C9FCFBA5292D}" type="slidenum">
              <a:rPr lang="en-US" altLang="en-US" sz="1400" smtClean="0">
                <a:latin typeface="Arial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696200" cy="4572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200" dirty="0"/>
              <a:t>Cicerone, K., </a:t>
            </a:r>
            <a:r>
              <a:rPr lang="en-US" sz="2200" dirty="0" err="1"/>
              <a:t>Langerbahn</a:t>
            </a:r>
            <a:r>
              <a:rPr lang="en-US" sz="2200" dirty="0"/>
              <a:t>, D., et al. Evidence-Based Cognitive </a:t>
            </a:r>
            <a:r>
              <a:rPr lang="en-US" sz="2200" dirty="0" smtClean="0"/>
              <a:t>	Rehabilitation</a:t>
            </a:r>
            <a:r>
              <a:rPr lang="en-US" sz="2200" dirty="0"/>
              <a:t>: Updated Review of the Literature From </a:t>
            </a:r>
            <a:r>
              <a:rPr lang="en-US" sz="2200" dirty="0" smtClean="0"/>
              <a:t>	2003 </a:t>
            </a:r>
            <a:r>
              <a:rPr lang="en-US" sz="2200" dirty="0"/>
              <a:t>Through 2008. </a:t>
            </a:r>
            <a:r>
              <a:rPr lang="en-US" sz="2200" i="1" dirty="0"/>
              <a:t>Archives of Physical Medicine and </a:t>
            </a:r>
            <a:r>
              <a:rPr lang="en-US" sz="2200" i="1" dirty="0" smtClean="0"/>
              <a:t>	Rehabilitation</a:t>
            </a:r>
            <a:r>
              <a:rPr lang="en-US" sz="2200" i="1" dirty="0"/>
              <a:t>, </a:t>
            </a:r>
            <a:r>
              <a:rPr lang="en-US" sz="2200" dirty="0" err="1"/>
              <a:t>Vol</a:t>
            </a:r>
            <a:r>
              <a:rPr lang="en-US" sz="2200" dirty="0"/>
              <a:t> 92, Apr 2011, 519-527.</a:t>
            </a:r>
            <a:endParaRPr lang="en-US" sz="2200" dirty="0" smtClean="0"/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200" dirty="0" smtClean="0"/>
              <a:t>Institute </a:t>
            </a:r>
            <a:r>
              <a:rPr lang="en-US" sz="2200" dirty="0"/>
              <a:t>of Medicine. </a:t>
            </a:r>
            <a:r>
              <a:rPr lang="en-US" sz="2200" i="1" dirty="0" smtClean="0"/>
              <a:t>Cognitive Rehabilitation </a:t>
            </a:r>
            <a:r>
              <a:rPr lang="en-US" sz="2200" i="1" dirty="0"/>
              <a:t>Therapy for </a:t>
            </a:r>
            <a:r>
              <a:rPr lang="en-US" sz="2200" i="1" dirty="0" smtClean="0"/>
              <a:t>	Traumatic </a:t>
            </a:r>
            <a:r>
              <a:rPr lang="en-US" sz="2200" i="1" dirty="0"/>
              <a:t>Brain </a:t>
            </a:r>
            <a:r>
              <a:rPr lang="en-US" sz="2200" i="1" dirty="0" smtClean="0"/>
              <a:t>Injury</a:t>
            </a:r>
            <a:r>
              <a:rPr lang="en-US" sz="2200" i="1" dirty="0"/>
              <a:t>: Evaluating the Evidence. </a:t>
            </a:r>
            <a:r>
              <a:rPr lang="en-US" sz="2200" dirty="0"/>
              <a:t>2011. </a:t>
            </a:r>
            <a:r>
              <a:rPr lang="en-US" sz="2200" dirty="0" smtClean="0"/>
              <a:t>	The </a:t>
            </a:r>
            <a:r>
              <a:rPr lang="en-US" sz="2200" dirty="0"/>
              <a:t>National </a:t>
            </a:r>
            <a:r>
              <a:rPr lang="en-US" sz="2200" dirty="0" smtClean="0"/>
              <a:t>Academies </a:t>
            </a:r>
            <a:r>
              <a:rPr lang="en-US" sz="2200" dirty="0"/>
              <a:t>Press</a:t>
            </a:r>
            <a:r>
              <a:rPr lang="en-US" sz="22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200" dirty="0" err="1"/>
              <a:t>Rohling</a:t>
            </a:r>
            <a:r>
              <a:rPr lang="en-US" sz="2200" dirty="0"/>
              <a:t>, Faust, et al. Effectiveness of cognitive rehabilitation </a:t>
            </a:r>
            <a:r>
              <a:rPr lang="en-US" sz="2200" dirty="0" smtClean="0"/>
              <a:t>	following </a:t>
            </a:r>
            <a:r>
              <a:rPr lang="en-US" sz="2200" dirty="0"/>
              <a:t>acquired brain injury: A meta-analytic </a:t>
            </a:r>
            <a:r>
              <a:rPr lang="en-US" sz="2200" dirty="0" smtClean="0"/>
              <a:t>re-	examination </a:t>
            </a:r>
            <a:r>
              <a:rPr lang="en-US" sz="2200" dirty="0"/>
              <a:t>of Cicerone et al.'s (2000, 2005) systematic </a:t>
            </a:r>
            <a:r>
              <a:rPr lang="en-US" sz="2200" dirty="0" smtClean="0"/>
              <a:t>	reviews</a:t>
            </a:r>
            <a:r>
              <a:rPr lang="en-US" sz="2200" dirty="0"/>
              <a:t>. </a:t>
            </a:r>
            <a:r>
              <a:rPr lang="en-US" sz="2200" i="1" dirty="0"/>
              <a:t>Neuropsychology</a:t>
            </a:r>
            <a:r>
              <a:rPr lang="en-US" sz="2200" dirty="0"/>
              <a:t>, </a:t>
            </a:r>
            <a:r>
              <a:rPr lang="en-US" sz="2200" dirty="0" err="1"/>
              <a:t>Vol</a:t>
            </a:r>
            <a:r>
              <a:rPr lang="en-US" sz="2200" dirty="0"/>
              <a:t> 23(1), Jan 2009, 20-39. </a:t>
            </a:r>
            <a:r>
              <a:rPr lang="en-US" sz="2200" dirty="0" smtClean="0"/>
              <a:t>	</a:t>
            </a:r>
            <a:r>
              <a:rPr lang="en-US" sz="2200" dirty="0" err="1" smtClean="0"/>
              <a:t>doi</a:t>
            </a:r>
            <a:r>
              <a:rPr lang="en-US" sz="2200" dirty="0"/>
              <a:t>: </a:t>
            </a:r>
            <a:r>
              <a:rPr lang="en-US" sz="2200" u="sng" dirty="0">
                <a:solidFill>
                  <a:schemeClr val="tx1"/>
                </a:solidFill>
                <a:hlinkClick r:id="rId3"/>
              </a:rPr>
              <a:t>10.1037/a0013659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200" dirty="0" err="1" smtClean="0"/>
              <a:t>Sohlberg</a:t>
            </a:r>
            <a:r>
              <a:rPr lang="en-US" sz="2200" dirty="0" smtClean="0"/>
              <a:t>, M.M., </a:t>
            </a:r>
            <a:r>
              <a:rPr lang="en-US" sz="2200" dirty="0" err="1" smtClean="0"/>
              <a:t>Mateer</a:t>
            </a:r>
            <a:r>
              <a:rPr lang="en-US" sz="2200" dirty="0" smtClean="0"/>
              <a:t>, C.A. </a:t>
            </a:r>
            <a:r>
              <a:rPr lang="en-US" sz="2200" i="1" dirty="0" smtClean="0"/>
              <a:t>Cognitive </a:t>
            </a:r>
            <a:r>
              <a:rPr lang="en-US" sz="2200" i="1" dirty="0"/>
              <a:t>Rehabilitation: An </a:t>
            </a:r>
            <a:r>
              <a:rPr lang="en-US" sz="2200" i="1" dirty="0" smtClean="0"/>
              <a:t>	Integrative Neuropsychological Approach</a:t>
            </a:r>
            <a:r>
              <a:rPr lang="en-US" sz="2200" dirty="0" smtClean="0"/>
              <a:t>. 2001. Guilford 	Press.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US" sz="1800" dirty="0" smtClean="0"/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US" dirty="0" smtClean="0"/>
          </a:p>
          <a:p>
            <a:pPr marL="57150" indent="0" eaLnBrk="1" hangingPunct="1">
              <a:lnSpc>
                <a:spcPct val="80000"/>
              </a:lnSpc>
              <a:buNone/>
            </a:pPr>
            <a:endParaRPr lang="en-US" altLang="en-US" dirty="0" smtClean="0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3100" b="1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38200" y="914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2800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8C001B"/>
              </a:buClr>
              <a:buChar char="•"/>
              <a:defRPr sz="2400">
                <a:solidFill>
                  <a:srgbClr val="8C001B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000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•"/>
              <a:defRPr>
                <a:solidFill>
                  <a:srgbClr val="8C001B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3100" b="1" dirty="0">
                <a:solidFill>
                  <a:schemeClr val="tx1"/>
                </a:solidFill>
              </a:rPr>
              <a:t> </a:t>
            </a:r>
            <a:r>
              <a:rPr lang="en-US" altLang="en-US" sz="3200" dirty="0" smtClean="0"/>
              <a:t>CRT: Evidence-Based Practice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600108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budgettemplate">
  <a:themeElements>
    <a:clrScheme name="5_budget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_budget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5_budget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udget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udget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udget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udget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udget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udget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23991</TotalTime>
  <Words>993</Words>
  <Application>Microsoft Office PowerPoint</Application>
  <PresentationFormat>On-screen Show (4:3)</PresentationFormat>
  <Paragraphs>163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5_budgettemplate</vt:lpstr>
      <vt:lpstr>Cognitive Rehabilitation Therapy for Home and Community-based  Service (HCS) Providers</vt:lpstr>
      <vt:lpstr>Objectives</vt:lpstr>
      <vt:lpstr>CRT Waiver Service Definition</vt:lpstr>
      <vt:lpstr>Slide 4</vt:lpstr>
      <vt:lpstr>Slide 5</vt:lpstr>
      <vt:lpstr>Slide 6</vt:lpstr>
      <vt:lpstr>Slide 7</vt:lpstr>
      <vt:lpstr>Slide 8</vt:lpstr>
      <vt:lpstr>Slide 9</vt:lpstr>
      <vt:lpstr> Definition: Cognitive Rehabilitation Therapy </vt:lpstr>
      <vt:lpstr> Service Delivery: CRT </vt:lpstr>
      <vt:lpstr> Provider Requirements: CRT </vt:lpstr>
      <vt:lpstr>Service Delivery: CRT</vt:lpstr>
      <vt:lpstr>Slide 14</vt:lpstr>
      <vt:lpstr>Slide 15</vt:lpstr>
      <vt:lpstr>Slide 16</vt:lpstr>
      <vt:lpstr>HHSC/DADS Contacts</vt:lpstr>
    </vt:vector>
  </TitlesOfParts>
  <Company>Health Human Services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Briefing Outline</dc:title>
  <dc:creator>lcarruth</dc:creator>
  <cp:lastModifiedBy>Julie Blacklock</cp:lastModifiedBy>
  <cp:revision>1115</cp:revision>
  <cp:lastPrinted>2013-10-30T14:16:36Z</cp:lastPrinted>
  <dcterms:created xsi:type="dcterms:W3CDTF">2003-12-03T17:16:06Z</dcterms:created>
  <dcterms:modified xsi:type="dcterms:W3CDTF">2014-03-11T17:55:30Z</dcterms:modified>
</cp:coreProperties>
</file>